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  <p:sldMasterId id="2147483822" r:id="rId2"/>
  </p:sldMasterIdLst>
  <p:sldIdLst>
    <p:sldId id="256" r:id="rId3"/>
    <p:sldId id="325" r:id="rId4"/>
    <p:sldId id="326" r:id="rId5"/>
    <p:sldId id="327" r:id="rId6"/>
    <p:sldId id="315" r:id="rId7"/>
    <p:sldId id="317" r:id="rId8"/>
    <p:sldId id="328" r:id="rId9"/>
    <p:sldId id="324" r:id="rId10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F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1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85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607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728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157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405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126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103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604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sfolie Botscha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4"/>
          <p:cNvSpPr>
            <a:spLocks noGrp="1"/>
          </p:cNvSpPr>
          <p:nvPr>
            <p:ph type="title" hasCustomPrompt="1"/>
          </p:nvPr>
        </p:nvSpPr>
        <p:spPr>
          <a:xfrm>
            <a:off x="926666" y="292284"/>
            <a:ext cx="10303975" cy="728967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algn="l">
              <a:lnSpc>
                <a:spcPct val="100000"/>
              </a:lnSpc>
              <a:spcAft>
                <a:spcPts val="0"/>
              </a:spcAft>
              <a:defRPr lang="de-DE" sz="2389" b="1" kern="0" baseline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Hier steht Ihre Botschaft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3491" y="6586989"/>
            <a:ext cx="7506028" cy="250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20" rIns="91434" bIns="45720" numCol="1" anchor="t" anchorCtr="0" compatLnSpc="1">
            <a:prstTxWarp prst="textNoShape">
              <a:avLst/>
            </a:prstTxWarp>
          </a:bodyPr>
          <a:lstStyle>
            <a:lvl1pPr defTabSz="913538" eaLnBrk="0" hangingPunct="0">
              <a:lnSpc>
                <a:spcPct val="100000"/>
              </a:lnSpc>
              <a:spcBef>
                <a:spcPct val="0"/>
              </a:spcBef>
              <a:spcAft>
                <a:spcPts val="199"/>
              </a:spcAft>
              <a:defRPr sz="996"/>
            </a:lvl1pPr>
          </a:lstStyle>
          <a:p>
            <a:r>
              <a:rPr lang="de-DE"/>
              <a:t>Vermittlungsabsprache Saisonbeschäftigung Georgien Januar 2020, © Bundesagentur für Arbeit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950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0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743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844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550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0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130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02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70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51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  <p:sldLayoutId id="214748382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Hintergrun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" y="0"/>
            <a:ext cx="12191517" cy="6858000"/>
          </a:xfrm>
          <a:prstGeom prst="rect">
            <a:avLst/>
          </a:prstGeom>
        </p:spPr>
      </p:pic>
      <p:sp>
        <p:nvSpPr>
          <p:cNvPr id="180257" name="SeiteNr"/>
          <p:cNvSpPr>
            <a:spLocks noChangeArrowheads="1"/>
          </p:cNvSpPr>
          <p:nvPr/>
        </p:nvSpPr>
        <p:spPr bwMode="auto">
          <a:xfrm>
            <a:off x="10895429" y="6586991"/>
            <a:ext cx="1220675" cy="234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189" tIns="44596" rIns="89189" bIns="44596"/>
          <a:lstStyle/>
          <a:p>
            <a:pPr algn="r" defTabSz="891410" eaLnBrk="0" hangingPunct="0">
              <a:lnSpc>
                <a:spcPct val="100000"/>
              </a:lnSpc>
              <a:spcBef>
                <a:spcPct val="0"/>
              </a:spcBef>
              <a:spcAft>
                <a:spcPts val="199"/>
              </a:spcAft>
            </a:pPr>
            <a:r>
              <a:rPr lang="de-DE" sz="996" dirty="0"/>
              <a:t>Seite </a:t>
            </a:r>
            <a:fld id="{74FECFAA-7E63-4B4B-BCB7-18CE54C41901}" type="slidenum">
              <a:rPr lang="de-DE" sz="996"/>
              <a:pPr algn="r" defTabSz="891410" eaLnBrk="0" hangingPunct="0">
                <a:lnSpc>
                  <a:spcPct val="100000"/>
                </a:lnSpc>
                <a:spcBef>
                  <a:spcPct val="0"/>
                </a:spcBef>
                <a:spcAft>
                  <a:spcPts val="199"/>
                </a:spcAft>
              </a:pPr>
              <a:t>‹#›</a:t>
            </a:fld>
            <a:endParaRPr lang="de-DE" sz="996" dirty="0"/>
          </a:p>
        </p:txBody>
      </p:sp>
      <p:sp>
        <p:nvSpPr>
          <p:cNvPr id="180263" name="Schwarze Linie"/>
          <p:cNvSpPr>
            <a:spLocks noChangeShapeType="1"/>
          </p:cNvSpPr>
          <p:nvPr/>
        </p:nvSpPr>
        <p:spPr bwMode="auto">
          <a:xfrm>
            <a:off x="143362" y="6580304"/>
            <a:ext cx="12048639" cy="0"/>
          </a:xfrm>
          <a:prstGeom prst="line">
            <a:avLst/>
          </a:prstGeom>
          <a:noFill/>
          <a:ln w="6350">
            <a:solidFill>
              <a:srgbClr val="58595B"/>
            </a:solidFill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endParaRPr lang="de-DE" sz="1792"/>
          </a:p>
        </p:txBody>
      </p:sp>
      <p:sp>
        <p:nvSpPr>
          <p:cNvPr id="22" name="Fußzeile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3491" y="6583952"/>
            <a:ext cx="7506028" cy="250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20" rIns="91434" bIns="45720" numCol="1" anchor="t" anchorCtr="0" compatLnSpc="1">
            <a:prstTxWarp prst="textNoShape">
              <a:avLst/>
            </a:prstTxWarp>
          </a:bodyPr>
          <a:lstStyle>
            <a:lvl1pPr defTabSz="913538" eaLnBrk="0" hangingPunct="0">
              <a:lnSpc>
                <a:spcPct val="100000"/>
              </a:lnSpc>
              <a:spcBef>
                <a:spcPct val="0"/>
              </a:spcBef>
              <a:spcAft>
                <a:spcPts val="199"/>
              </a:spcAft>
              <a:defRPr sz="996"/>
            </a:lvl1pPr>
          </a:lstStyle>
          <a:p>
            <a:r>
              <a:rPr lang="de-DE"/>
              <a:t>Vermittlungsabsprache Saisonbeschäftigung Georgien Januar 2020, © Bundesagentur für Arbeit</a:t>
            </a:r>
            <a:endParaRPr lang="de-DE" dirty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577661" y="6616178"/>
            <a:ext cx="2049217" cy="205471"/>
            <a:chOff x="274" y="4186"/>
            <a:chExt cx="972" cy="13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274" y="4186"/>
              <a:ext cx="97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4" name="Freeform 5"/>
            <p:cNvSpPr>
              <a:spLocks noEditPoints="1"/>
            </p:cNvSpPr>
            <p:nvPr userDrawn="1"/>
          </p:nvSpPr>
          <p:spPr bwMode="auto">
            <a:xfrm>
              <a:off x="457" y="4223"/>
              <a:ext cx="35" cy="48"/>
            </a:xfrm>
            <a:custGeom>
              <a:avLst/>
              <a:gdLst>
                <a:gd name="T0" fmla="*/ 0 w 35"/>
                <a:gd name="T1" fmla="*/ 48 h 48"/>
                <a:gd name="T2" fmla="*/ 11 w 35"/>
                <a:gd name="T3" fmla="*/ 48 h 48"/>
                <a:gd name="T4" fmla="*/ 11 w 35"/>
                <a:gd name="T5" fmla="*/ 48 h 48"/>
                <a:gd name="T6" fmla="*/ 20 w 35"/>
                <a:gd name="T7" fmla="*/ 48 h 48"/>
                <a:gd name="T8" fmla="*/ 25 w 35"/>
                <a:gd name="T9" fmla="*/ 47 h 48"/>
                <a:gd name="T10" fmla="*/ 25 w 35"/>
                <a:gd name="T11" fmla="*/ 47 h 48"/>
                <a:gd name="T12" fmla="*/ 30 w 35"/>
                <a:gd name="T13" fmla="*/ 45 h 48"/>
                <a:gd name="T14" fmla="*/ 32 w 35"/>
                <a:gd name="T15" fmla="*/ 43 h 48"/>
                <a:gd name="T16" fmla="*/ 34 w 35"/>
                <a:gd name="T17" fmla="*/ 39 h 48"/>
                <a:gd name="T18" fmla="*/ 35 w 35"/>
                <a:gd name="T19" fmla="*/ 34 h 48"/>
                <a:gd name="T20" fmla="*/ 35 w 35"/>
                <a:gd name="T21" fmla="*/ 34 h 48"/>
                <a:gd name="T22" fmla="*/ 34 w 35"/>
                <a:gd name="T23" fmla="*/ 30 h 48"/>
                <a:gd name="T24" fmla="*/ 32 w 35"/>
                <a:gd name="T25" fmla="*/ 27 h 48"/>
                <a:gd name="T26" fmla="*/ 29 w 35"/>
                <a:gd name="T27" fmla="*/ 24 h 48"/>
                <a:gd name="T28" fmla="*/ 24 w 35"/>
                <a:gd name="T29" fmla="*/ 23 h 48"/>
                <a:gd name="T30" fmla="*/ 24 w 35"/>
                <a:gd name="T31" fmla="*/ 23 h 48"/>
                <a:gd name="T32" fmla="*/ 28 w 35"/>
                <a:gd name="T33" fmla="*/ 21 h 48"/>
                <a:gd name="T34" fmla="*/ 30 w 35"/>
                <a:gd name="T35" fmla="*/ 18 h 48"/>
                <a:gd name="T36" fmla="*/ 32 w 35"/>
                <a:gd name="T37" fmla="*/ 15 h 48"/>
                <a:gd name="T38" fmla="*/ 32 w 35"/>
                <a:gd name="T39" fmla="*/ 12 h 48"/>
                <a:gd name="T40" fmla="*/ 32 w 35"/>
                <a:gd name="T41" fmla="*/ 12 h 48"/>
                <a:gd name="T42" fmla="*/ 32 w 35"/>
                <a:gd name="T43" fmla="*/ 9 h 48"/>
                <a:gd name="T44" fmla="*/ 30 w 35"/>
                <a:gd name="T45" fmla="*/ 6 h 48"/>
                <a:gd name="T46" fmla="*/ 28 w 35"/>
                <a:gd name="T47" fmla="*/ 2 h 48"/>
                <a:gd name="T48" fmla="*/ 24 w 35"/>
                <a:gd name="T49" fmla="*/ 1 h 48"/>
                <a:gd name="T50" fmla="*/ 24 w 35"/>
                <a:gd name="T51" fmla="*/ 1 h 48"/>
                <a:gd name="T52" fmla="*/ 20 w 35"/>
                <a:gd name="T53" fmla="*/ 0 h 48"/>
                <a:gd name="T54" fmla="*/ 12 w 35"/>
                <a:gd name="T55" fmla="*/ 0 h 48"/>
                <a:gd name="T56" fmla="*/ 0 w 35"/>
                <a:gd name="T57" fmla="*/ 0 h 48"/>
                <a:gd name="T58" fmla="*/ 0 w 35"/>
                <a:gd name="T59" fmla="*/ 48 h 48"/>
                <a:gd name="T60" fmla="*/ 0 w 35"/>
                <a:gd name="T61" fmla="*/ 48 h 48"/>
                <a:gd name="T62" fmla="*/ 9 w 35"/>
                <a:gd name="T63" fmla="*/ 8 h 48"/>
                <a:gd name="T64" fmla="*/ 12 w 35"/>
                <a:gd name="T65" fmla="*/ 8 h 48"/>
                <a:gd name="T66" fmla="*/ 12 w 35"/>
                <a:gd name="T67" fmla="*/ 8 h 48"/>
                <a:gd name="T68" fmla="*/ 18 w 35"/>
                <a:gd name="T69" fmla="*/ 8 h 48"/>
                <a:gd name="T70" fmla="*/ 21 w 35"/>
                <a:gd name="T71" fmla="*/ 9 h 48"/>
                <a:gd name="T72" fmla="*/ 22 w 35"/>
                <a:gd name="T73" fmla="*/ 11 h 48"/>
                <a:gd name="T74" fmla="*/ 23 w 35"/>
                <a:gd name="T75" fmla="*/ 13 h 48"/>
                <a:gd name="T76" fmla="*/ 23 w 35"/>
                <a:gd name="T77" fmla="*/ 13 h 48"/>
                <a:gd name="T78" fmla="*/ 22 w 35"/>
                <a:gd name="T79" fmla="*/ 16 h 48"/>
                <a:gd name="T80" fmla="*/ 21 w 35"/>
                <a:gd name="T81" fmla="*/ 18 h 48"/>
                <a:gd name="T82" fmla="*/ 18 w 35"/>
                <a:gd name="T83" fmla="*/ 19 h 48"/>
                <a:gd name="T84" fmla="*/ 14 w 35"/>
                <a:gd name="T85" fmla="*/ 19 h 48"/>
                <a:gd name="T86" fmla="*/ 9 w 35"/>
                <a:gd name="T87" fmla="*/ 19 h 48"/>
                <a:gd name="T88" fmla="*/ 9 w 35"/>
                <a:gd name="T89" fmla="*/ 8 h 48"/>
                <a:gd name="T90" fmla="*/ 9 w 35"/>
                <a:gd name="T91" fmla="*/ 8 h 48"/>
                <a:gd name="T92" fmla="*/ 9 w 35"/>
                <a:gd name="T93" fmla="*/ 27 h 48"/>
                <a:gd name="T94" fmla="*/ 14 w 35"/>
                <a:gd name="T95" fmla="*/ 27 h 48"/>
                <a:gd name="T96" fmla="*/ 14 w 35"/>
                <a:gd name="T97" fmla="*/ 27 h 48"/>
                <a:gd name="T98" fmla="*/ 19 w 35"/>
                <a:gd name="T99" fmla="*/ 27 h 48"/>
                <a:gd name="T100" fmla="*/ 22 w 35"/>
                <a:gd name="T101" fmla="*/ 28 h 48"/>
                <a:gd name="T102" fmla="*/ 24 w 35"/>
                <a:gd name="T103" fmla="*/ 30 h 48"/>
                <a:gd name="T104" fmla="*/ 25 w 35"/>
                <a:gd name="T105" fmla="*/ 34 h 48"/>
                <a:gd name="T106" fmla="*/ 25 w 35"/>
                <a:gd name="T107" fmla="*/ 34 h 48"/>
                <a:gd name="T108" fmla="*/ 24 w 35"/>
                <a:gd name="T109" fmla="*/ 38 h 48"/>
                <a:gd name="T110" fmla="*/ 22 w 35"/>
                <a:gd name="T111" fmla="*/ 40 h 48"/>
                <a:gd name="T112" fmla="*/ 19 w 35"/>
                <a:gd name="T113" fmla="*/ 41 h 48"/>
                <a:gd name="T114" fmla="*/ 14 w 35"/>
                <a:gd name="T115" fmla="*/ 41 h 48"/>
                <a:gd name="T116" fmla="*/ 9 w 35"/>
                <a:gd name="T117" fmla="*/ 41 h 48"/>
                <a:gd name="T118" fmla="*/ 9 w 35"/>
                <a:gd name="T119" fmla="*/ 27 h 48"/>
                <a:gd name="T120" fmla="*/ 9 w 35"/>
                <a:gd name="T121" fmla="*/ 2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5" h="48">
                  <a:moveTo>
                    <a:pt x="0" y="48"/>
                  </a:moveTo>
                  <a:lnTo>
                    <a:pt x="11" y="48"/>
                  </a:lnTo>
                  <a:lnTo>
                    <a:pt x="11" y="48"/>
                  </a:lnTo>
                  <a:lnTo>
                    <a:pt x="20" y="48"/>
                  </a:lnTo>
                  <a:lnTo>
                    <a:pt x="25" y="47"/>
                  </a:lnTo>
                  <a:lnTo>
                    <a:pt x="25" y="47"/>
                  </a:lnTo>
                  <a:lnTo>
                    <a:pt x="30" y="45"/>
                  </a:lnTo>
                  <a:lnTo>
                    <a:pt x="32" y="43"/>
                  </a:lnTo>
                  <a:lnTo>
                    <a:pt x="34" y="39"/>
                  </a:lnTo>
                  <a:lnTo>
                    <a:pt x="35" y="34"/>
                  </a:lnTo>
                  <a:lnTo>
                    <a:pt x="35" y="34"/>
                  </a:lnTo>
                  <a:lnTo>
                    <a:pt x="34" y="30"/>
                  </a:lnTo>
                  <a:lnTo>
                    <a:pt x="32" y="27"/>
                  </a:lnTo>
                  <a:lnTo>
                    <a:pt x="29" y="24"/>
                  </a:lnTo>
                  <a:lnTo>
                    <a:pt x="24" y="23"/>
                  </a:lnTo>
                  <a:lnTo>
                    <a:pt x="24" y="23"/>
                  </a:lnTo>
                  <a:lnTo>
                    <a:pt x="28" y="21"/>
                  </a:lnTo>
                  <a:lnTo>
                    <a:pt x="30" y="18"/>
                  </a:lnTo>
                  <a:lnTo>
                    <a:pt x="32" y="15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9"/>
                  </a:lnTo>
                  <a:lnTo>
                    <a:pt x="30" y="6"/>
                  </a:lnTo>
                  <a:lnTo>
                    <a:pt x="28" y="2"/>
                  </a:lnTo>
                  <a:lnTo>
                    <a:pt x="24" y="1"/>
                  </a:lnTo>
                  <a:lnTo>
                    <a:pt x="24" y="1"/>
                  </a:lnTo>
                  <a:lnTo>
                    <a:pt x="20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  <a:moveTo>
                    <a:pt x="9" y="8"/>
                  </a:moveTo>
                  <a:lnTo>
                    <a:pt x="12" y="8"/>
                  </a:lnTo>
                  <a:lnTo>
                    <a:pt x="12" y="8"/>
                  </a:lnTo>
                  <a:lnTo>
                    <a:pt x="18" y="8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3" y="13"/>
                  </a:lnTo>
                  <a:lnTo>
                    <a:pt x="23" y="13"/>
                  </a:lnTo>
                  <a:lnTo>
                    <a:pt x="22" y="16"/>
                  </a:lnTo>
                  <a:lnTo>
                    <a:pt x="21" y="18"/>
                  </a:lnTo>
                  <a:lnTo>
                    <a:pt x="18" y="19"/>
                  </a:lnTo>
                  <a:lnTo>
                    <a:pt x="14" y="19"/>
                  </a:lnTo>
                  <a:lnTo>
                    <a:pt x="9" y="19"/>
                  </a:lnTo>
                  <a:lnTo>
                    <a:pt x="9" y="8"/>
                  </a:lnTo>
                  <a:lnTo>
                    <a:pt x="9" y="8"/>
                  </a:lnTo>
                  <a:close/>
                  <a:moveTo>
                    <a:pt x="9" y="27"/>
                  </a:moveTo>
                  <a:lnTo>
                    <a:pt x="14" y="27"/>
                  </a:lnTo>
                  <a:lnTo>
                    <a:pt x="14" y="27"/>
                  </a:lnTo>
                  <a:lnTo>
                    <a:pt x="19" y="27"/>
                  </a:lnTo>
                  <a:lnTo>
                    <a:pt x="22" y="28"/>
                  </a:lnTo>
                  <a:lnTo>
                    <a:pt x="24" y="30"/>
                  </a:lnTo>
                  <a:lnTo>
                    <a:pt x="25" y="34"/>
                  </a:lnTo>
                  <a:lnTo>
                    <a:pt x="25" y="34"/>
                  </a:lnTo>
                  <a:lnTo>
                    <a:pt x="24" y="38"/>
                  </a:lnTo>
                  <a:lnTo>
                    <a:pt x="22" y="40"/>
                  </a:lnTo>
                  <a:lnTo>
                    <a:pt x="19" y="41"/>
                  </a:lnTo>
                  <a:lnTo>
                    <a:pt x="14" y="41"/>
                  </a:lnTo>
                  <a:lnTo>
                    <a:pt x="9" y="41"/>
                  </a:lnTo>
                  <a:lnTo>
                    <a:pt x="9" y="27"/>
                  </a:lnTo>
                  <a:lnTo>
                    <a:pt x="9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499" y="4237"/>
              <a:ext cx="31" cy="35"/>
            </a:xfrm>
            <a:custGeom>
              <a:avLst/>
              <a:gdLst>
                <a:gd name="T0" fmla="*/ 0 w 31"/>
                <a:gd name="T1" fmla="*/ 20 h 35"/>
                <a:gd name="T2" fmla="*/ 0 w 31"/>
                <a:gd name="T3" fmla="*/ 20 h 35"/>
                <a:gd name="T4" fmla="*/ 0 w 31"/>
                <a:gd name="T5" fmla="*/ 25 h 35"/>
                <a:gd name="T6" fmla="*/ 1 w 31"/>
                <a:gd name="T7" fmla="*/ 28 h 35"/>
                <a:gd name="T8" fmla="*/ 1 w 31"/>
                <a:gd name="T9" fmla="*/ 28 h 35"/>
                <a:gd name="T10" fmla="*/ 2 w 31"/>
                <a:gd name="T11" fmla="*/ 31 h 35"/>
                <a:gd name="T12" fmla="*/ 5 w 31"/>
                <a:gd name="T13" fmla="*/ 33 h 35"/>
                <a:gd name="T14" fmla="*/ 8 w 31"/>
                <a:gd name="T15" fmla="*/ 34 h 35"/>
                <a:gd name="T16" fmla="*/ 13 w 31"/>
                <a:gd name="T17" fmla="*/ 35 h 35"/>
                <a:gd name="T18" fmla="*/ 13 w 31"/>
                <a:gd name="T19" fmla="*/ 35 h 35"/>
                <a:gd name="T20" fmla="*/ 15 w 31"/>
                <a:gd name="T21" fmla="*/ 35 h 35"/>
                <a:gd name="T22" fmla="*/ 18 w 31"/>
                <a:gd name="T23" fmla="*/ 34 h 35"/>
                <a:gd name="T24" fmla="*/ 20 w 31"/>
                <a:gd name="T25" fmla="*/ 32 h 35"/>
                <a:gd name="T26" fmla="*/ 22 w 31"/>
                <a:gd name="T27" fmla="*/ 30 h 35"/>
                <a:gd name="T28" fmla="*/ 22 w 31"/>
                <a:gd name="T29" fmla="*/ 30 h 35"/>
                <a:gd name="T30" fmla="*/ 22 w 31"/>
                <a:gd name="T31" fmla="*/ 34 h 35"/>
                <a:gd name="T32" fmla="*/ 31 w 31"/>
                <a:gd name="T33" fmla="*/ 34 h 35"/>
                <a:gd name="T34" fmla="*/ 31 w 31"/>
                <a:gd name="T35" fmla="*/ 34 h 35"/>
                <a:gd name="T36" fmla="*/ 31 w 31"/>
                <a:gd name="T37" fmla="*/ 33 h 35"/>
                <a:gd name="T38" fmla="*/ 31 w 31"/>
                <a:gd name="T39" fmla="*/ 33 h 35"/>
                <a:gd name="T40" fmla="*/ 31 w 31"/>
                <a:gd name="T41" fmla="*/ 29 h 35"/>
                <a:gd name="T42" fmla="*/ 31 w 31"/>
                <a:gd name="T43" fmla="*/ 29 h 35"/>
                <a:gd name="T44" fmla="*/ 31 w 31"/>
                <a:gd name="T45" fmla="*/ 26 h 35"/>
                <a:gd name="T46" fmla="*/ 31 w 31"/>
                <a:gd name="T47" fmla="*/ 24 h 35"/>
                <a:gd name="T48" fmla="*/ 31 w 31"/>
                <a:gd name="T49" fmla="*/ 0 h 35"/>
                <a:gd name="T50" fmla="*/ 21 w 31"/>
                <a:gd name="T51" fmla="*/ 0 h 35"/>
                <a:gd name="T52" fmla="*/ 21 w 31"/>
                <a:gd name="T53" fmla="*/ 18 h 35"/>
                <a:gd name="T54" fmla="*/ 21 w 31"/>
                <a:gd name="T55" fmla="*/ 18 h 35"/>
                <a:gd name="T56" fmla="*/ 21 w 31"/>
                <a:gd name="T57" fmla="*/ 23 h 35"/>
                <a:gd name="T58" fmla="*/ 20 w 31"/>
                <a:gd name="T59" fmla="*/ 25 h 35"/>
                <a:gd name="T60" fmla="*/ 17 w 31"/>
                <a:gd name="T61" fmla="*/ 27 h 35"/>
                <a:gd name="T62" fmla="*/ 15 w 31"/>
                <a:gd name="T63" fmla="*/ 27 h 35"/>
                <a:gd name="T64" fmla="*/ 15 w 31"/>
                <a:gd name="T65" fmla="*/ 27 h 35"/>
                <a:gd name="T66" fmla="*/ 12 w 31"/>
                <a:gd name="T67" fmla="*/ 27 h 35"/>
                <a:gd name="T68" fmla="*/ 9 w 31"/>
                <a:gd name="T69" fmla="*/ 26 h 35"/>
                <a:gd name="T70" fmla="*/ 9 w 31"/>
                <a:gd name="T71" fmla="*/ 23 h 35"/>
                <a:gd name="T72" fmla="*/ 8 w 31"/>
                <a:gd name="T73" fmla="*/ 19 h 35"/>
                <a:gd name="T74" fmla="*/ 8 w 31"/>
                <a:gd name="T75" fmla="*/ 0 h 35"/>
                <a:gd name="T76" fmla="*/ 0 w 31"/>
                <a:gd name="T77" fmla="*/ 0 h 35"/>
                <a:gd name="T78" fmla="*/ 0 w 31"/>
                <a:gd name="T79" fmla="*/ 20 h 35"/>
                <a:gd name="T80" fmla="*/ 0 w 31"/>
                <a:gd name="T81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1" h="35">
                  <a:moveTo>
                    <a:pt x="0" y="20"/>
                  </a:moveTo>
                  <a:lnTo>
                    <a:pt x="0" y="20"/>
                  </a:lnTo>
                  <a:lnTo>
                    <a:pt x="0" y="25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2" y="31"/>
                  </a:lnTo>
                  <a:lnTo>
                    <a:pt x="5" y="33"/>
                  </a:lnTo>
                  <a:lnTo>
                    <a:pt x="8" y="34"/>
                  </a:lnTo>
                  <a:lnTo>
                    <a:pt x="13" y="35"/>
                  </a:lnTo>
                  <a:lnTo>
                    <a:pt x="13" y="35"/>
                  </a:lnTo>
                  <a:lnTo>
                    <a:pt x="15" y="35"/>
                  </a:lnTo>
                  <a:lnTo>
                    <a:pt x="18" y="34"/>
                  </a:lnTo>
                  <a:lnTo>
                    <a:pt x="20" y="32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2" y="34"/>
                  </a:lnTo>
                  <a:lnTo>
                    <a:pt x="31" y="34"/>
                  </a:lnTo>
                  <a:lnTo>
                    <a:pt x="31" y="34"/>
                  </a:lnTo>
                  <a:lnTo>
                    <a:pt x="31" y="33"/>
                  </a:lnTo>
                  <a:lnTo>
                    <a:pt x="31" y="33"/>
                  </a:lnTo>
                  <a:lnTo>
                    <a:pt x="31" y="29"/>
                  </a:lnTo>
                  <a:lnTo>
                    <a:pt x="31" y="29"/>
                  </a:lnTo>
                  <a:lnTo>
                    <a:pt x="31" y="26"/>
                  </a:lnTo>
                  <a:lnTo>
                    <a:pt x="31" y="24"/>
                  </a:lnTo>
                  <a:lnTo>
                    <a:pt x="31" y="0"/>
                  </a:lnTo>
                  <a:lnTo>
                    <a:pt x="21" y="0"/>
                  </a:lnTo>
                  <a:lnTo>
                    <a:pt x="21" y="18"/>
                  </a:lnTo>
                  <a:lnTo>
                    <a:pt x="21" y="18"/>
                  </a:lnTo>
                  <a:lnTo>
                    <a:pt x="21" y="23"/>
                  </a:lnTo>
                  <a:lnTo>
                    <a:pt x="20" y="25"/>
                  </a:lnTo>
                  <a:lnTo>
                    <a:pt x="17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2" y="27"/>
                  </a:lnTo>
                  <a:lnTo>
                    <a:pt x="9" y="26"/>
                  </a:lnTo>
                  <a:lnTo>
                    <a:pt x="9" y="23"/>
                  </a:lnTo>
                  <a:lnTo>
                    <a:pt x="8" y="19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538" y="4236"/>
              <a:ext cx="32" cy="35"/>
            </a:xfrm>
            <a:custGeom>
              <a:avLst/>
              <a:gdLst>
                <a:gd name="T0" fmla="*/ 1 w 32"/>
                <a:gd name="T1" fmla="*/ 11 h 35"/>
                <a:gd name="T2" fmla="*/ 1 w 32"/>
                <a:gd name="T3" fmla="*/ 13 h 35"/>
                <a:gd name="T4" fmla="*/ 1 w 32"/>
                <a:gd name="T5" fmla="*/ 35 h 35"/>
                <a:gd name="T6" fmla="*/ 10 w 32"/>
                <a:gd name="T7" fmla="*/ 35 h 35"/>
                <a:gd name="T8" fmla="*/ 10 w 32"/>
                <a:gd name="T9" fmla="*/ 18 h 35"/>
                <a:gd name="T10" fmla="*/ 10 w 32"/>
                <a:gd name="T11" fmla="*/ 18 h 35"/>
                <a:gd name="T12" fmla="*/ 10 w 32"/>
                <a:gd name="T13" fmla="*/ 13 h 35"/>
                <a:gd name="T14" fmla="*/ 11 w 32"/>
                <a:gd name="T15" fmla="*/ 11 h 35"/>
                <a:gd name="T16" fmla="*/ 14 w 32"/>
                <a:gd name="T17" fmla="*/ 9 h 35"/>
                <a:gd name="T18" fmla="*/ 17 w 32"/>
                <a:gd name="T19" fmla="*/ 8 h 35"/>
                <a:gd name="T20" fmla="*/ 17 w 32"/>
                <a:gd name="T21" fmla="*/ 8 h 35"/>
                <a:gd name="T22" fmla="*/ 19 w 32"/>
                <a:gd name="T23" fmla="*/ 9 h 35"/>
                <a:gd name="T24" fmla="*/ 21 w 32"/>
                <a:gd name="T25" fmla="*/ 10 h 35"/>
                <a:gd name="T26" fmla="*/ 22 w 32"/>
                <a:gd name="T27" fmla="*/ 13 h 35"/>
                <a:gd name="T28" fmla="*/ 22 w 32"/>
                <a:gd name="T29" fmla="*/ 17 h 35"/>
                <a:gd name="T30" fmla="*/ 22 w 32"/>
                <a:gd name="T31" fmla="*/ 35 h 35"/>
                <a:gd name="T32" fmla="*/ 32 w 32"/>
                <a:gd name="T33" fmla="*/ 35 h 35"/>
                <a:gd name="T34" fmla="*/ 32 w 32"/>
                <a:gd name="T35" fmla="*/ 15 h 35"/>
                <a:gd name="T36" fmla="*/ 32 w 32"/>
                <a:gd name="T37" fmla="*/ 15 h 35"/>
                <a:gd name="T38" fmla="*/ 31 w 32"/>
                <a:gd name="T39" fmla="*/ 9 h 35"/>
                <a:gd name="T40" fmla="*/ 30 w 32"/>
                <a:gd name="T41" fmla="*/ 5 h 35"/>
                <a:gd name="T42" fmla="*/ 30 w 32"/>
                <a:gd name="T43" fmla="*/ 5 h 35"/>
                <a:gd name="T44" fmla="*/ 29 w 32"/>
                <a:gd name="T45" fmla="*/ 3 h 35"/>
                <a:gd name="T46" fmla="*/ 25 w 32"/>
                <a:gd name="T47" fmla="*/ 1 h 35"/>
                <a:gd name="T48" fmla="*/ 23 w 32"/>
                <a:gd name="T49" fmla="*/ 0 h 35"/>
                <a:gd name="T50" fmla="*/ 20 w 32"/>
                <a:gd name="T51" fmla="*/ 0 h 35"/>
                <a:gd name="T52" fmla="*/ 20 w 32"/>
                <a:gd name="T53" fmla="*/ 0 h 35"/>
                <a:gd name="T54" fmla="*/ 17 w 32"/>
                <a:gd name="T55" fmla="*/ 0 h 35"/>
                <a:gd name="T56" fmla="*/ 14 w 32"/>
                <a:gd name="T57" fmla="*/ 1 h 35"/>
                <a:gd name="T58" fmla="*/ 11 w 32"/>
                <a:gd name="T59" fmla="*/ 3 h 35"/>
                <a:gd name="T60" fmla="*/ 9 w 32"/>
                <a:gd name="T61" fmla="*/ 5 h 35"/>
                <a:gd name="T62" fmla="*/ 9 w 32"/>
                <a:gd name="T63" fmla="*/ 5 h 35"/>
                <a:gd name="T64" fmla="*/ 8 w 32"/>
                <a:gd name="T65" fmla="*/ 1 h 35"/>
                <a:gd name="T66" fmla="*/ 0 w 32"/>
                <a:gd name="T67" fmla="*/ 1 h 35"/>
                <a:gd name="T68" fmla="*/ 0 w 32"/>
                <a:gd name="T69" fmla="*/ 1 h 35"/>
                <a:gd name="T70" fmla="*/ 1 w 32"/>
                <a:gd name="T71" fmla="*/ 4 h 35"/>
                <a:gd name="T72" fmla="*/ 1 w 32"/>
                <a:gd name="T73" fmla="*/ 11 h 35"/>
                <a:gd name="T74" fmla="*/ 1 w 32"/>
                <a:gd name="T75" fmla="*/ 1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2" h="35">
                  <a:moveTo>
                    <a:pt x="1" y="11"/>
                  </a:moveTo>
                  <a:lnTo>
                    <a:pt x="1" y="13"/>
                  </a:lnTo>
                  <a:lnTo>
                    <a:pt x="1" y="35"/>
                  </a:lnTo>
                  <a:lnTo>
                    <a:pt x="10" y="35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13"/>
                  </a:lnTo>
                  <a:lnTo>
                    <a:pt x="11" y="11"/>
                  </a:lnTo>
                  <a:lnTo>
                    <a:pt x="14" y="9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9" y="9"/>
                  </a:lnTo>
                  <a:lnTo>
                    <a:pt x="21" y="10"/>
                  </a:lnTo>
                  <a:lnTo>
                    <a:pt x="22" y="13"/>
                  </a:lnTo>
                  <a:lnTo>
                    <a:pt x="22" y="17"/>
                  </a:lnTo>
                  <a:lnTo>
                    <a:pt x="22" y="35"/>
                  </a:lnTo>
                  <a:lnTo>
                    <a:pt x="32" y="35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29" y="3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4" y="1"/>
                  </a:lnTo>
                  <a:lnTo>
                    <a:pt x="11" y="3"/>
                  </a:lnTo>
                  <a:lnTo>
                    <a:pt x="9" y="5"/>
                  </a:lnTo>
                  <a:lnTo>
                    <a:pt x="9" y="5"/>
                  </a:lnTo>
                  <a:lnTo>
                    <a:pt x="8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4"/>
                  </a:lnTo>
                  <a:lnTo>
                    <a:pt x="1" y="11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7" name="Freeform 8"/>
            <p:cNvSpPr>
              <a:spLocks noEditPoints="1"/>
            </p:cNvSpPr>
            <p:nvPr userDrawn="1"/>
          </p:nvSpPr>
          <p:spPr bwMode="auto">
            <a:xfrm>
              <a:off x="576" y="4222"/>
              <a:ext cx="34" cy="50"/>
            </a:xfrm>
            <a:custGeom>
              <a:avLst/>
              <a:gdLst>
                <a:gd name="T0" fmla="*/ 24 w 34"/>
                <a:gd name="T1" fmla="*/ 0 h 50"/>
                <a:gd name="T2" fmla="*/ 24 w 34"/>
                <a:gd name="T3" fmla="*/ 18 h 50"/>
                <a:gd name="T4" fmla="*/ 24 w 34"/>
                <a:gd name="T5" fmla="*/ 18 h 50"/>
                <a:gd name="T6" fmla="*/ 20 w 34"/>
                <a:gd name="T7" fmla="*/ 15 h 50"/>
                <a:gd name="T8" fmla="*/ 14 w 34"/>
                <a:gd name="T9" fmla="*/ 14 h 50"/>
                <a:gd name="T10" fmla="*/ 14 w 34"/>
                <a:gd name="T11" fmla="*/ 14 h 50"/>
                <a:gd name="T12" fmla="*/ 12 w 34"/>
                <a:gd name="T13" fmla="*/ 14 h 50"/>
                <a:gd name="T14" fmla="*/ 9 w 34"/>
                <a:gd name="T15" fmla="*/ 15 h 50"/>
                <a:gd name="T16" fmla="*/ 7 w 34"/>
                <a:gd name="T17" fmla="*/ 17 h 50"/>
                <a:gd name="T18" fmla="*/ 5 w 34"/>
                <a:gd name="T19" fmla="*/ 19 h 50"/>
                <a:gd name="T20" fmla="*/ 1 w 34"/>
                <a:gd name="T21" fmla="*/ 25 h 50"/>
                <a:gd name="T22" fmla="*/ 0 w 34"/>
                <a:gd name="T23" fmla="*/ 32 h 50"/>
                <a:gd name="T24" fmla="*/ 0 w 34"/>
                <a:gd name="T25" fmla="*/ 32 h 50"/>
                <a:gd name="T26" fmla="*/ 1 w 34"/>
                <a:gd name="T27" fmla="*/ 40 h 50"/>
                <a:gd name="T28" fmla="*/ 5 w 34"/>
                <a:gd name="T29" fmla="*/ 45 h 50"/>
                <a:gd name="T30" fmla="*/ 7 w 34"/>
                <a:gd name="T31" fmla="*/ 47 h 50"/>
                <a:gd name="T32" fmla="*/ 9 w 34"/>
                <a:gd name="T33" fmla="*/ 49 h 50"/>
                <a:gd name="T34" fmla="*/ 12 w 34"/>
                <a:gd name="T35" fmla="*/ 50 h 50"/>
                <a:gd name="T36" fmla="*/ 16 w 34"/>
                <a:gd name="T37" fmla="*/ 50 h 50"/>
                <a:gd name="T38" fmla="*/ 16 w 34"/>
                <a:gd name="T39" fmla="*/ 50 h 50"/>
                <a:gd name="T40" fmla="*/ 19 w 34"/>
                <a:gd name="T41" fmla="*/ 50 h 50"/>
                <a:gd name="T42" fmla="*/ 21 w 34"/>
                <a:gd name="T43" fmla="*/ 49 h 50"/>
                <a:gd name="T44" fmla="*/ 23 w 34"/>
                <a:gd name="T45" fmla="*/ 47 h 50"/>
                <a:gd name="T46" fmla="*/ 25 w 34"/>
                <a:gd name="T47" fmla="*/ 45 h 50"/>
                <a:gd name="T48" fmla="*/ 25 w 34"/>
                <a:gd name="T49" fmla="*/ 45 h 50"/>
                <a:gd name="T50" fmla="*/ 25 w 34"/>
                <a:gd name="T51" fmla="*/ 46 h 50"/>
                <a:gd name="T52" fmla="*/ 25 w 34"/>
                <a:gd name="T53" fmla="*/ 46 h 50"/>
                <a:gd name="T54" fmla="*/ 25 w 34"/>
                <a:gd name="T55" fmla="*/ 49 h 50"/>
                <a:gd name="T56" fmla="*/ 34 w 34"/>
                <a:gd name="T57" fmla="*/ 49 h 50"/>
                <a:gd name="T58" fmla="*/ 34 w 34"/>
                <a:gd name="T59" fmla="*/ 49 h 50"/>
                <a:gd name="T60" fmla="*/ 33 w 34"/>
                <a:gd name="T61" fmla="*/ 39 h 50"/>
                <a:gd name="T62" fmla="*/ 33 w 34"/>
                <a:gd name="T63" fmla="*/ 0 h 50"/>
                <a:gd name="T64" fmla="*/ 24 w 34"/>
                <a:gd name="T65" fmla="*/ 0 h 50"/>
                <a:gd name="T66" fmla="*/ 24 w 34"/>
                <a:gd name="T67" fmla="*/ 0 h 50"/>
                <a:gd name="T68" fmla="*/ 24 w 34"/>
                <a:gd name="T69" fmla="*/ 32 h 50"/>
                <a:gd name="T70" fmla="*/ 24 w 34"/>
                <a:gd name="T71" fmla="*/ 32 h 50"/>
                <a:gd name="T72" fmla="*/ 23 w 34"/>
                <a:gd name="T73" fmla="*/ 36 h 50"/>
                <a:gd name="T74" fmla="*/ 22 w 34"/>
                <a:gd name="T75" fmla="*/ 40 h 50"/>
                <a:gd name="T76" fmla="*/ 20 w 34"/>
                <a:gd name="T77" fmla="*/ 42 h 50"/>
                <a:gd name="T78" fmla="*/ 17 w 34"/>
                <a:gd name="T79" fmla="*/ 43 h 50"/>
                <a:gd name="T80" fmla="*/ 17 w 34"/>
                <a:gd name="T81" fmla="*/ 43 h 50"/>
                <a:gd name="T82" fmla="*/ 13 w 34"/>
                <a:gd name="T83" fmla="*/ 42 h 50"/>
                <a:gd name="T84" fmla="*/ 11 w 34"/>
                <a:gd name="T85" fmla="*/ 40 h 50"/>
                <a:gd name="T86" fmla="*/ 10 w 34"/>
                <a:gd name="T87" fmla="*/ 36 h 50"/>
                <a:gd name="T88" fmla="*/ 9 w 34"/>
                <a:gd name="T89" fmla="*/ 32 h 50"/>
                <a:gd name="T90" fmla="*/ 9 w 34"/>
                <a:gd name="T91" fmla="*/ 32 h 50"/>
                <a:gd name="T92" fmla="*/ 10 w 34"/>
                <a:gd name="T93" fmla="*/ 28 h 50"/>
                <a:gd name="T94" fmla="*/ 11 w 34"/>
                <a:gd name="T95" fmla="*/ 25 h 50"/>
                <a:gd name="T96" fmla="*/ 13 w 34"/>
                <a:gd name="T97" fmla="*/ 23 h 50"/>
                <a:gd name="T98" fmla="*/ 17 w 34"/>
                <a:gd name="T99" fmla="*/ 22 h 50"/>
                <a:gd name="T100" fmla="*/ 17 w 34"/>
                <a:gd name="T101" fmla="*/ 22 h 50"/>
                <a:gd name="T102" fmla="*/ 20 w 34"/>
                <a:gd name="T103" fmla="*/ 23 h 50"/>
                <a:gd name="T104" fmla="*/ 22 w 34"/>
                <a:gd name="T105" fmla="*/ 25 h 50"/>
                <a:gd name="T106" fmla="*/ 23 w 34"/>
                <a:gd name="T107" fmla="*/ 28 h 50"/>
                <a:gd name="T108" fmla="*/ 24 w 34"/>
                <a:gd name="T109" fmla="*/ 32 h 50"/>
                <a:gd name="T110" fmla="*/ 24 w 34"/>
                <a:gd name="T111" fmla="*/ 3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4" h="50">
                  <a:moveTo>
                    <a:pt x="24" y="0"/>
                  </a:moveTo>
                  <a:lnTo>
                    <a:pt x="24" y="18"/>
                  </a:lnTo>
                  <a:lnTo>
                    <a:pt x="24" y="18"/>
                  </a:lnTo>
                  <a:lnTo>
                    <a:pt x="20" y="15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9" y="15"/>
                  </a:lnTo>
                  <a:lnTo>
                    <a:pt x="7" y="17"/>
                  </a:lnTo>
                  <a:lnTo>
                    <a:pt x="5" y="19"/>
                  </a:lnTo>
                  <a:lnTo>
                    <a:pt x="1" y="25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1" y="40"/>
                  </a:lnTo>
                  <a:lnTo>
                    <a:pt x="5" y="45"/>
                  </a:lnTo>
                  <a:lnTo>
                    <a:pt x="7" y="47"/>
                  </a:lnTo>
                  <a:lnTo>
                    <a:pt x="9" y="49"/>
                  </a:lnTo>
                  <a:lnTo>
                    <a:pt x="12" y="50"/>
                  </a:lnTo>
                  <a:lnTo>
                    <a:pt x="16" y="50"/>
                  </a:lnTo>
                  <a:lnTo>
                    <a:pt x="16" y="50"/>
                  </a:lnTo>
                  <a:lnTo>
                    <a:pt x="19" y="50"/>
                  </a:lnTo>
                  <a:lnTo>
                    <a:pt x="21" y="49"/>
                  </a:lnTo>
                  <a:lnTo>
                    <a:pt x="23" y="47"/>
                  </a:lnTo>
                  <a:lnTo>
                    <a:pt x="25" y="45"/>
                  </a:lnTo>
                  <a:lnTo>
                    <a:pt x="25" y="45"/>
                  </a:lnTo>
                  <a:lnTo>
                    <a:pt x="25" y="46"/>
                  </a:lnTo>
                  <a:lnTo>
                    <a:pt x="25" y="46"/>
                  </a:lnTo>
                  <a:lnTo>
                    <a:pt x="25" y="49"/>
                  </a:lnTo>
                  <a:lnTo>
                    <a:pt x="34" y="49"/>
                  </a:lnTo>
                  <a:lnTo>
                    <a:pt x="34" y="49"/>
                  </a:lnTo>
                  <a:lnTo>
                    <a:pt x="33" y="39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24" y="0"/>
                  </a:lnTo>
                  <a:close/>
                  <a:moveTo>
                    <a:pt x="24" y="32"/>
                  </a:moveTo>
                  <a:lnTo>
                    <a:pt x="24" y="32"/>
                  </a:lnTo>
                  <a:lnTo>
                    <a:pt x="23" y="36"/>
                  </a:lnTo>
                  <a:lnTo>
                    <a:pt x="22" y="40"/>
                  </a:lnTo>
                  <a:lnTo>
                    <a:pt x="20" y="42"/>
                  </a:lnTo>
                  <a:lnTo>
                    <a:pt x="17" y="43"/>
                  </a:lnTo>
                  <a:lnTo>
                    <a:pt x="17" y="43"/>
                  </a:lnTo>
                  <a:lnTo>
                    <a:pt x="13" y="42"/>
                  </a:lnTo>
                  <a:lnTo>
                    <a:pt x="11" y="40"/>
                  </a:lnTo>
                  <a:lnTo>
                    <a:pt x="10" y="36"/>
                  </a:lnTo>
                  <a:lnTo>
                    <a:pt x="9" y="32"/>
                  </a:lnTo>
                  <a:lnTo>
                    <a:pt x="9" y="32"/>
                  </a:lnTo>
                  <a:lnTo>
                    <a:pt x="10" y="28"/>
                  </a:lnTo>
                  <a:lnTo>
                    <a:pt x="11" y="25"/>
                  </a:lnTo>
                  <a:lnTo>
                    <a:pt x="13" y="23"/>
                  </a:lnTo>
                  <a:lnTo>
                    <a:pt x="17" y="22"/>
                  </a:lnTo>
                  <a:lnTo>
                    <a:pt x="17" y="22"/>
                  </a:lnTo>
                  <a:lnTo>
                    <a:pt x="20" y="23"/>
                  </a:lnTo>
                  <a:lnTo>
                    <a:pt x="22" y="25"/>
                  </a:lnTo>
                  <a:lnTo>
                    <a:pt x="23" y="28"/>
                  </a:lnTo>
                  <a:lnTo>
                    <a:pt x="24" y="32"/>
                  </a:lnTo>
                  <a:lnTo>
                    <a:pt x="24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616" y="4236"/>
              <a:ext cx="33" cy="36"/>
            </a:xfrm>
            <a:custGeom>
              <a:avLst/>
              <a:gdLst>
                <a:gd name="T0" fmla="*/ 33 w 33"/>
                <a:gd name="T1" fmla="*/ 18 h 36"/>
                <a:gd name="T2" fmla="*/ 33 w 33"/>
                <a:gd name="T3" fmla="*/ 18 h 36"/>
                <a:gd name="T4" fmla="*/ 32 w 33"/>
                <a:gd name="T5" fmla="*/ 11 h 36"/>
                <a:gd name="T6" fmla="*/ 31 w 33"/>
                <a:gd name="T7" fmla="*/ 8 h 36"/>
                <a:gd name="T8" fmla="*/ 28 w 33"/>
                <a:gd name="T9" fmla="*/ 4 h 36"/>
                <a:gd name="T10" fmla="*/ 26 w 33"/>
                <a:gd name="T11" fmla="*/ 2 h 36"/>
                <a:gd name="T12" fmla="*/ 24 w 33"/>
                <a:gd name="T13" fmla="*/ 1 h 36"/>
                <a:gd name="T14" fmla="*/ 21 w 33"/>
                <a:gd name="T15" fmla="*/ 0 h 36"/>
                <a:gd name="T16" fmla="*/ 17 w 33"/>
                <a:gd name="T17" fmla="*/ 0 h 36"/>
                <a:gd name="T18" fmla="*/ 17 w 33"/>
                <a:gd name="T19" fmla="*/ 0 h 36"/>
                <a:gd name="T20" fmla="*/ 13 w 33"/>
                <a:gd name="T21" fmla="*/ 0 h 36"/>
                <a:gd name="T22" fmla="*/ 10 w 33"/>
                <a:gd name="T23" fmla="*/ 1 h 36"/>
                <a:gd name="T24" fmla="*/ 7 w 33"/>
                <a:gd name="T25" fmla="*/ 3 h 36"/>
                <a:gd name="T26" fmla="*/ 5 w 33"/>
                <a:gd name="T27" fmla="*/ 5 h 36"/>
                <a:gd name="T28" fmla="*/ 3 w 33"/>
                <a:gd name="T29" fmla="*/ 8 h 36"/>
                <a:gd name="T30" fmla="*/ 1 w 33"/>
                <a:gd name="T31" fmla="*/ 11 h 36"/>
                <a:gd name="T32" fmla="*/ 0 w 33"/>
                <a:gd name="T33" fmla="*/ 15 h 36"/>
                <a:gd name="T34" fmla="*/ 0 w 33"/>
                <a:gd name="T35" fmla="*/ 18 h 36"/>
                <a:gd name="T36" fmla="*/ 0 w 33"/>
                <a:gd name="T37" fmla="*/ 18 h 36"/>
                <a:gd name="T38" fmla="*/ 0 w 33"/>
                <a:gd name="T39" fmla="*/ 22 h 36"/>
                <a:gd name="T40" fmla="*/ 1 w 33"/>
                <a:gd name="T41" fmla="*/ 26 h 36"/>
                <a:gd name="T42" fmla="*/ 3 w 33"/>
                <a:gd name="T43" fmla="*/ 29 h 36"/>
                <a:gd name="T44" fmla="*/ 5 w 33"/>
                <a:gd name="T45" fmla="*/ 32 h 36"/>
                <a:gd name="T46" fmla="*/ 7 w 33"/>
                <a:gd name="T47" fmla="*/ 33 h 36"/>
                <a:gd name="T48" fmla="*/ 10 w 33"/>
                <a:gd name="T49" fmla="*/ 35 h 36"/>
                <a:gd name="T50" fmla="*/ 13 w 33"/>
                <a:gd name="T51" fmla="*/ 36 h 36"/>
                <a:gd name="T52" fmla="*/ 18 w 33"/>
                <a:gd name="T53" fmla="*/ 36 h 36"/>
                <a:gd name="T54" fmla="*/ 18 w 33"/>
                <a:gd name="T55" fmla="*/ 36 h 36"/>
                <a:gd name="T56" fmla="*/ 23 w 33"/>
                <a:gd name="T57" fmla="*/ 35 h 36"/>
                <a:gd name="T58" fmla="*/ 27 w 33"/>
                <a:gd name="T59" fmla="*/ 33 h 36"/>
                <a:gd name="T60" fmla="*/ 31 w 33"/>
                <a:gd name="T61" fmla="*/ 30 h 36"/>
                <a:gd name="T62" fmla="*/ 33 w 33"/>
                <a:gd name="T63" fmla="*/ 26 h 36"/>
                <a:gd name="T64" fmla="*/ 24 w 33"/>
                <a:gd name="T65" fmla="*/ 26 h 36"/>
                <a:gd name="T66" fmla="*/ 24 w 33"/>
                <a:gd name="T67" fmla="*/ 26 h 36"/>
                <a:gd name="T68" fmla="*/ 22 w 33"/>
                <a:gd name="T69" fmla="*/ 28 h 36"/>
                <a:gd name="T70" fmla="*/ 18 w 33"/>
                <a:gd name="T71" fmla="*/ 29 h 36"/>
                <a:gd name="T72" fmla="*/ 18 w 33"/>
                <a:gd name="T73" fmla="*/ 29 h 36"/>
                <a:gd name="T74" fmla="*/ 14 w 33"/>
                <a:gd name="T75" fmla="*/ 29 h 36"/>
                <a:gd name="T76" fmla="*/ 11 w 33"/>
                <a:gd name="T77" fmla="*/ 27 h 36"/>
                <a:gd name="T78" fmla="*/ 10 w 33"/>
                <a:gd name="T79" fmla="*/ 25 h 36"/>
                <a:gd name="T80" fmla="*/ 9 w 33"/>
                <a:gd name="T81" fmla="*/ 20 h 36"/>
                <a:gd name="T82" fmla="*/ 33 w 33"/>
                <a:gd name="T83" fmla="*/ 20 h 36"/>
                <a:gd name="T84" fmla="*/ 33 w 33"/>
                <a:gd name="T85" fmla="*/ 20 h 36"/>
                <a:gd name="T86" fmla="*/ 33 w 33"/>
                <a:gd name="T87" fmla="*/ 18 h 36"/>
                <a:gd name="T88" fmla="*/ 33 w 33"/>
                <a:gd name="T89" fmla="*/ 18 h 36"/>
                <a:gd name="T90" fmla="*/ 9 w 33"/>
                <a:gd name="T91" fmla="*/ 14 h 36"/>
                <a:gd name="T92" fmla="*/ 9 w 33"/>
                <a:gd name="T93" fmla="*/ 14 h 36"/>
                <a:gd name="T94" fmla="*/ 10 w 33"/>
                <a:gd name="T95" fmla="*/ 11 h 36"/>
                <a:gd name="T96" fmla="*/ 12 w 33"/>
                <a:gd name="T97" fmla="*/ 9 h 36"/>
                <a:gd name="T98" fmla="*/ 14 w 33"/>
                <a:gd name="T99" fmla="*/ 8 h 36"/>
                <a:gd name="T100" fmla="*/ 17 w 33"/>
                <a:gd name="T101" fmla="*/ 6 h 36"/>
                <a:gd name="T102" fmla="*/ 17 w 33"/>
                <a:gd name="T103" fmla="*/ 6 h 36"/>
                <a:gd name="T104" fmla="*/ 20 w 33"/>
                <a:gd name="T105" fmla="*/ 8 h 36"/>
                <a:gd name="T106" fmla="*/ 22 w 33"/>
                <a:gd name="T107" fmla="*/ 9 h 36"/>
                <a:gd name="T108" fmla="*/ 23 w 33"/>
                <a:gd name="T109" fmla="*/ 11 h 36"/>
                <a:gd name="T110" fmla="*/ 24 w 33"/>
                <a:gd name="T111" fmla="*/ 14 h 36"/>
                <a:gd name="T112" fmla="*/ 9 w 33"/>
                <a:gd name="T113" fmla="*/ 14 h 36"/>
                <a:gd name="T114" fmla="*/ 9 w 33"/>
                <a:gd name="T115" fmla="*/ 1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" h="36">
                  <a:moveTo>
                    <a:pt x="33" y="18"/>
                  </a:moveTo>
                  <a:lnTo>
                    <a:pt x="33" y="18"/>
                  </a:lnTo>
                  <a:lnTo>
                    <a:pt x="32" y="11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6" y="2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8"/>
                  </a:lnTo>
                  <a:lnTo>
                    <a:pt x="1" y="11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1" y="26"/>
                  </a:lnTo>
                  <a:lnTo>
                    <a:pt x="3" y="29"/>
                  </a:lnTo>
                  <a:lnTo>
                    <a:pt x="5" y="32"/>
                  </a:lnTo>
                  <a:lnTo>
                    <a:pt x="7" y="33"/>
                  </a:lnTo>
                  <a:lnTo>
                    <a:pt x="10" y="35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18" y="36"/>
                  </a:lnTo>
                  <a:lnTo>
                    <a:pt x="23" y="35"/>
                  </a:lnTo>
                  <a:lnTo>
                    <a:pt x="27" y="33"/>
                  </a:lnTo>
                  <a:lnTo>
                    <a:pt x="31" y="30"/>
                  </a:lnTo>
                  <a:lnTo>
                    <a:pt x="33" y="26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2" y="28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4" y="29"/>
                  </a:lnTo>
                  <a:lnTo>
                    <a:pt x="11" y="27"/>
                  </a:lnTo>
                  <a:lnTo>
                    <a:pt x="10" y="25"/>
                  </a:lnTo>
                  <a:lnTo>
                    <a:pt x="9" y="20"/>
                  </a:lnTo>
                  <a:lnTo>
                    <a:pt x="33" y="20"/>
                  </a:lnTo>
                  <a:lnTo>
                    <a:pt x="33" y="20"/>
                  </a:lnTo>
                  <a:lnTo>
                    <a:pt x="33" y="18"/>
                  </a:lnTo>
                  <a:lnTo>
                    <a:pt x="33" y="18"/>
                  </a:lnTo>
                  <a:close/>
                  <a:moveTo>
                    <a:pt x="9" y="14"/>
                  </a:moveTo>
                  <a:lnTo>
                    <a:pt x="9" y="14"/>
                  </a:lnTo>
                  <a:lnTo>
                    <a:pt x="10" y="11"/>
                  </a:lnTo>
                  <a:lnTo>
                    <a:pt x="12" y="9"/>
                  </a:lnTo>
                  <a:lnTo>
                    <a:pt x="14" y="8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20" y="8"/>
                  </a:lnTo>
                  <a:lnTo>
                    <a:pt x="22" y="9"/>
                  </a:lnTo>
                  <a:lnTo>
                    <a:pt x="23" y="11"/>
                  </a:lnTo>
                  <a:lnTo>
                    <a:pt x="24" y="14"/>
                  </a:lnTo>
                  <a:lnTo>
                    <a:pt x="9" y="14"/>
                  </a:lnTo>
                  <a:lnTo>
                    <a:pt x="9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9" name="Freeform 10"/>
            <p:cNvSpPr>
              <a:spLocks/>
            </p:cNvSpPr>
            <p:nvPr userDrawn="1"/>
          </p:nvSpPr>
          <p:spPr bwMode="auto">
            <a:xfrm>
              <a:off x="653" y="4236"/>
              <a:ext cx="30" cy="36"/>
            </a:xfrm>
            <a:custGeom>
              <a:avLst/>
              <a:gdLst>
                <a:gd name="T0" fmla="*/ 16 w 30"/>
                <a:gd name="T1" fmla="*/ 0 h 36"/>
                <a:gd name="T2" fmla="*/ 16 w 30"/>
                <a:gd name="T3" fmla="*/ 0 h 36"/>
                <a:gd name="T4" fmla="*/ 10 w 30"/>
                <a:gd name="T5" fmla="*/ 0 h 36"/>
                <a:gd name="T6" fmla="*/ 5 w 30"/>
                <a:gd name="T7" fmla="*/ 3 h 36"/>
                <a:gd name="T8" fmla="*/ 3 w 30"/>
                <a:gd name="T9" fmla="*/ 6 h 36"/>
                <a:gd name="T10" fmla="*/ 2 w 30"/>
                <a:gd name="T11" fmla="*/ 11 h 36"/>
                <a:gd name="T12" fmla="*/ 2 w 30"/>
                <a:gd name="T13" fmla="*/ 11 h 36"/>
                <a:gd name="T14" fmla="*/ 2 w 30"/>
                <a:gd name="T15" fmla="*/ 14 h 36"/>
                <a:gd name="T16" fmla="*/ 4 w 30"/>
                <a:gd name="T17" fmla="*/ 17 h 36"/>
                <a:gd name="T18" fmla="*/ 7 w 30"/>
                <a:gd name="T19" fmla="*/ 19 h 36"/>
                <a:gd name="T20" fmla="*/ 12 w 30"/>
                <a:gd name="T21" fmla="*/ 20 h 36"/>
                <a:gd name="T22" fmla="*/ 16 w 30"/>
                <a:gd name="T23" fmla="*/ 22 h 36"/>
                <a:gd name="T24" fmla="*/ 16 w 30"/>
                <a:gd name="T25" fmla="*/ 22 h 36"/>
                <a:gd name="T26" fmla="*/ 21 w 30"/>
                <a:gd name="T27" fmla="*/ 24 h 36"/>
                <a:gd name="T28" fmla="*/ 21 w 30"/>
                <a:gd name="T29" fmla="*/ 25 h 36"/>
                <a:gd name="T30" fmla="*/ 22 w 30"/>
                <a:gd name="T31" fmla="*/ 26 h 36"/>
                <a:gd name="T32" fmla="*/ 22 w 30"/>
                <a:gd name="T33" fmla="*/ 26 h 36"/>
                <a:gd name="T34" fmla="*/ 21 w 30"/>
                <a:gd name="T35" fmla="*/ 28 h 36"/>
                <a:gd name="T36" fmla="*/ 20 w 30"/>
                <a:gd name="T37" fmla="*/ 29 h 36"/>
                <a:gd name="T38" fmla="*/ 16 w 30"/>
                <a:gd name="T39" fmla="*/ 30 h 36"/>
                <a:gd name="T40" fmla="*/ 16 w 30"/>
                <a:gd name="T41" fmla="*/ 30 h 36"/>
                <a:gd name="T42" fmla="*/ 13 w 30"/>
                <a:gd name="T43" fmla="*/ 29 h 36"/>
                <a:gd name="T44" fmla="*/ 11 w 30"/>
                <a:gd name="T45" fmla="*/ 28 h 36"/>
                <a:gd name="T46" fmla="*/ 10 w 30"/>
                <a:gd name="T47" fmla="*/ 27 h 36"/>
                <a:gd name="T48" fmla="*/ 9 w 30"/>
                <a:gd name="T49" fmla="*/ 24 h 36"/>
                <a:gd name="T50" fmla="*/ 0 w 30"/>
                <a:gd name="T51" fmla="*/ 24 h 36"/>
                <a:gd name="T52" fmla="*/ 0 w 30"/>
                <a:gd name="T53" fmla="*/ 25 h 36"/>
                <a:gd name="T54" fmla="*/ 0 w 30"/>
                <a:gd name="T55" fmla="*/ 25 h 36"/>
                <a:gd name="T56" fmla="*/ 1 w 30"/>
                <a:gd name="T57" fmla="*/ 30 h 36"/>
                <a:gd name="T58" fmla="*/ 4 w 30"/>
                <a:gd name="T59" fmla="*/ 33 h 36"/>
                <a:gd name="T60" fmla="*/ 10 w 30"/>
                <a:gd name="T61" fmla="*/ 35 h 36"/>
                <a:gd name="T62" fmla="*/ 16 w 30"/>
                <a:gd name="T63" fmla="*/ 36 h 36"/>
                <a:gd name="T64" fmla="*/ 16 w 30"/>
                <a:gd name="T65" fmla="*/ 36 h 36"/>
                <a:gd name="T66" fmla="*/ 22 w 30"/>
                <a:gd name="T67" fmla="*/ 35 h 36"/>
                <a:gd name="T68" fmla="*/ 27 w 30"/>
                <a:gd name="T69" fmla="*/ 33 h 36"/>
                <a:gd name="T70" fmla="*/ 29 w 30"/>
                <a:gd name="T71" fmla="*/ 30 h 36"/>
                <a:gd name="T72" fmla="*/ 30 w 30"/>
                <a:gd name="T73" fmla="*/ 26 h 36"/>
                <a:gd name="T74" fmla="*/ 30 w 30"/>
                <a:gd name="T75" fmla="*/ 26 h 36"/>
                <a:gd name="T76" fmla="*/ 30 w 30"/>
                <a:gd name="T77" fmla="*/ 22 h 36"/>
                <a:gd name="T78" fmla="*/ 29 w 30"/>
                <a:gd name="T79" fmla="*/ 20 h 36"/>
                <a:gd name="T80" fmla="*/ 29 w 30"/>
                <a:gd name="T81" fmla="*/ 20 h 36"/>
                <a:gd name="T82" fmla="*/ 26 w 30"/>
                <a:gd name="T83" fmla="*/ 17 h 36"/>
                <a:gd name="T84" fmla="*/ 20 w 30"/>
                <a:gd name="T85" fmla="*/ 15 h 36"/>
                <a:gd name="T86" fmla="*/ 20 w 30"/>
                <a:gd name="T87" fmla="*/ 15 h 36"/>
                <a:gd name="T88" fmla="*/ 12 w 30"/>
                <a:gd name="T89" fmla="*/ 13 h 36"/>
                <a:gd name="T90" fmla="*/ 11 w 30"/>
                <a:gd name="T91" fmla="*/ 12 h 36"/>
                <a:gd name="T92" fmla="*/ 11 w 30"/>
                <a:gd name="T93" fmla="*/ 10 h 36"/>
                <a:gd name="T94" fmla="*/ 11 w 30"/>
                <a:gd name="T95" fmla="*/ 10 h 36"/>
                <a:gd name="T96" fmla="*/ 11 w 30"/>
                <a:gd name="T97" fmla="*/ 9 h 36"/>
                <a:gd name="T98" fmla="*/ 12 w 30"/>
                <a:gd name="T99" fmla="*/ 8 h 36"/>
                <a:gd name="T100" fmla="*/ 15 w 30"/>
                <a:gd name="T101" fmla="*/ 6 h 36"/>
                <a:gd name="T102" fmla="*/ 15 w 30"/>
                <a:gd name="T103" fmla="*/ 6 h 36"/>
                <a:gd name="T104" fmla="*/ 18 w 30"/>
                <a:gd name="T105" fmla="*/ 6 h 36"/>
                <a:gd name="T106" fmla="*/ 20 w 30"/>
                <a:gd name="T107" fmla="*/ 8 h 36"/>
                <a:gd name="T108" fmla="*/ 21 w 30"/>
                <a:gd name="T109" fmla="*/ 10 h 36"/>
                <a:gd name="T110" fmla="*/ 22 w 30"/>
                <a:gd name="T111" fmla="*/ 12 h 36"/>
                <a:gd name="T112" fmla="*/ 30 w 30"/>
                <a:gd name="T113" fmla="*/ 12 h 36"/>
                <a:gd name="T114" fmla="*/ 30 w 30"/>
                <a:gd name="T115" fmla="*/ 12 h 36"/>
                <a:gd name="T116" fmla="*/ 29 w 30"/>
                <a:gd name="T117" fmla="*/ 6 h 36"/>
                <a:gd name="T118" fmla="*/ 26 w 30"/>
                <a:gd name="T119" fmla="*/ 3 h 36"/>
                <a:gd name="T120" fmla="*/ 22 w 30"/>
                <a:gd name="T121" fmla="*/ 0 h 36"/>
                <a:gd name="T122" fmla="*/ 16 w 30"/>
                <a:gd name="T123" fmla="*/ 0 h 36"/>
                <a:gd name="T124" fmla="*/ 16 w 30"/>
                <a:gd name="T12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0" h="36">
                  <a:moveTo>
                    <a:pt x="16" y="0"/>
                  </a:moveTo>
                  <a:lnTo>
                    <a:pt x="16" y="0"/>
                  </a:lnTo>
                  <a:lnTo>
                    <a:pt x="10" y="0"/>
                  </a:lnTo>
                  <a:lnTo>
                    <a:pt x="5" y="3"/>
                  </a:lnTo>
                  <a:lnTo>
                    <a:pt x="3" y="6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2" y="14"/>
                  </a:lnTo>
                  <a:lnTo>
                    <a:pt x="4" y="17"/>
                  </a:lnTo>
                  <a:lnTo>
                    <a:pt x="7" y="19"/>
                  </a:lnTo>
                  <a:lnTo>
                    <a:pt x="12" y="20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21" y="24"/>
                  </a:lnTo>
                  <a:lnTo>
                    <a:pt x="21" y="25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21" y="28"/>
                  </a:lnTo>
                  <a:lnTo>
                    <a:pt x="20" y="29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3" y="29"/>
                  </a:lnTo>
                  <a:lnTo>
                    <a:pt x="11" y="28"/>
                  </a:lnTo>
                  <a:lnTo>
                    <a:pt x="10" y="27"/>
                  </a:lnTo>
                  <a:lnTo>
                    <a:pt x="9" y="24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1" y="30"/>
                  </a:lnTo>
                  <a:lnTo>
                    <a:pt x="4" y="33"/>
                  </a:lnTo>
                  <a:lnTo>
                    <a:pt x="10" y="35"/>
                  </a:lnTo>
                  <a:lnTo>
                    <a:pt x="16" y="36"/>
                  </a:lnTo>
                  <a:lnTo>
                    <a:pt x="16" y="36"/>
                  </a:lnTo>
                  <a:lnTo>
                    <a:pt x="22" y="35"/>
                  </a:lnTo>
                  <a:lnTo>
                    <a:pt x="27" y="33"/>
                  </a:lnTo>
                  <a:lnTo>
                    <a:pt x="29" y="30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0" y="22"/>
                  </a:lnTo>
                  <a:lnTo>
                    <a:pt x="29" y="20"/>
                  </a:lnTo>
                  <a:lnTo>
                    <a:pt x="29" y="20"/>
                  </a:lnTo>
                  <a:lnTo>
                    <a:pt x="26" y="17"/>
                  </a:lnTo>
                  <a:lnTo>
                    <a:pt x="20" y="15"/>
                  </a:lnTo>
                  <a:lnTo>
                    <a:pt x="20" y="15"/>
                  </a:lnTo>
                  <a:lnTo>
                    <a:pt x="12" y="13"/>
                  </a:lnTo>
                  <a:lnTo>
                    <a:pt x="11" y="12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8" y="6"/>
                  </a:lnTo>
                  <a:lnTo>
                    <a:pt x="20" y="8"/>
                  </a:lnTo>
                  <a:lnTo>
                    <a:pt x="21" y="10"/>
                  </a:lnTo>
                  <a:lnTo>
                    <a:pt x="22" y="12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29" y="6"/>
                  </a:lnTo>
                  <a:lnTo>
                    <a:pt x="26" y="3"/>
                  </a:lnTo>
                  <a:lnTo>
                    <a:pt x="2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0" name="Freeform 11"/>
            <p:cNvSpPr>
              <a:spLocks noEditPoints="1"/>
            </p:cNvSpPr>
            <p:nvPr userDrawn="1"/>
          </p:nvSpPr>
          <p:spPr bwMode="auto">
            <a:xfrm>
              <a:off x="689" y="4236"/>
              <a:ext cx="31" cy="36"/>
            </a:xfrm>
            <a:custGeom>
              <a:avLst/>
              <a:gdLst>
                <a:gd name="T0" fmla="*/ 16 w 31"/>
                <a:gd name="T1" fmla="*/ 8 h 36"/>
                <a:gd name="T2" fmla="*/ 20 w 31"/>
                <a:gd name="T3" fmla="*/ 9 h 36"/>
                <a:gd name="T4" fmla="*/ 21 w 31"/>
                <a:gd name="T5" fmla="*/ 13 h 36"/>
                <a:gd name="T6" fmla="*/ 20 w 31"/>
                <a:gd name="T7" fmla="*/ 13 h 36"/>
                <a:gd name="T8" fmla="*/ 14 w 31"/>
                <a:gd name="T9" fmla="*/ 14 h 36"/>
                <a:gd name="T10" fmla="*/ 8 w 31"/>
                <a:gd name="T11" fmla="*/ 16 h 36"/>
                <a:gd name="T12" fmla="*/ 4 w 31"/>
                <a:gd name="T13" fmla="*/ 18 h 36"/>
                <a:gd name="T14" fmla="*/ 1 w 31"/>
                <a:gd name="T15" fmla="*/ 22 h 36"/>
                <a:gd name="T16" fmla="*/ 0 w 31"/>
                <a:gd name="T17" fmla="*/ 27 h 36"/>
                <a:gd name="T18" fmla="*/ 3 w 31"/>
                <a:gd name="T19" fmla="*/ 33 h 36"/>
                <a:gd name="T20" fmla="*/ 13 w 31"/>
                <a:gd name="T21" fmla="*/ 36 h 36"/>
                <a:gd name="T22" fmla="*/ 16 w 31"/>
                <a:gd name="T23" fmla="*/ 36 h 36"/>
                <a:gd name="T24" fmla="*/ 20 w 31"/>
                <a:gd name="T25" fmla="*/ 33 h 36"/>
                <a:gd name="T26" fmla="*/ 22 w 31"/>
                <a:gd name="T27" fmla="*/ 31 h 36"/>
                <a:gd name="T28" fmla="*/ 22 w 31"/>
                <a:gd name="T29" fmla="*/ 32 h 36"/>
                <a:gd name="T30" fmla="*/ 31 w 31"/>
                <a:gd name="T31" fmla="*/ 35 h 36"/>
                <a:gd name="T32" fmla="*/ 30 w 31"/>
                <a:gd name="T33" fmla="*/ 32 h 36"/>
                <a:gd name="T34" fmla="*/ 30 w 31"/>
                <a:gd name="T35" fmla="*/ 14 h 36"/>
                <a:gd name="T36" fmla="*/ 30 w 31"/>
                <a:gd name="T37" fmla="*/ 9 h 36"/>
                <a:gd name="T38" fmla="*/ 29 w 31"/>
                <a:gd name="T39" fmla="*/ 5 h 36"/>
                <a:gd name="T40" fmla="*/ 25 w 31"/>
                <a:gd name="T41" fmla="*/ 1 h 36"/>
                <a:gd name="T42" fmla="*/ 17 w 31"/>
                <a:gd name="T43" fmla="*/ 0 h 36"/>
                <a:gd name="T44" fmla="*/ 12 w 31"/>
                <a:gd name="T45" fmla="*/ 0 h 36"/>
                <a:gd name="T46" fmla="*/ 6 w 31"/>
                <a:gd name="T47" fmla="*/ 2 h 36"/>
                <a:gd name="T48" fmla="*/ 3 w 31"/>
                <a:gd name="T49" fmla="*/ 5 h 36"/>
                <a:gd name="T50" fmla="*/ 9 w 31"/>
                <a:gd name="T51" fmla="*/ 11 h 36"/>
                <a:gd name="T52" fmla="*/ 11 w 31"/>
                <a:gd name="T53" fmla="*/ 10 h 36"/>
                <a:gd name="T54" fmla="*/ 16 w 31"/>
                <a:gd name="T55" fmla="*/ 8 h 36"/>
                <a:gd name="T56" fmla="*/ 21 w 31"/>
                <a:gd name="T57" fmla="*/ 20 h 36"/>
                <a:gd name="T58" fmla="*/ 20 w 31"/>
                <a:gd name="T59" fmla="*/ 25 h 36"/>
                <a:gd name="T60" fmla="*/ 18 w 31"/>
                <a:gd name="T61" fmla="*/ 29 h 36"/>
                <a:gd name="T62" fmla="*/ 15 w 31"/>
                <a:gd name="T63" fmla="*/ 29 h 36"/>
                <a:gd name="T64" fmla="*/ 11 w 31"/>
                <a:gd name="T65" fmla="*/ 28 h 36"/>
                <a:gd name="T66" fmla="*/ 9 w 31"/>
                <a:gd name="T67" fmla="*/ 26 h 36"/>
                <a:gd name="T68" fmla="*/ 9 w 31"/>
                <a:gd name="T69" fmla="*/ 22 h 36"/>
                <a:gd name="T70" fmla="*/ 16 w 31"/>
                <a:gd name="T71" fmla="*/ 20 h 36"/>
                <a:gd name="T72" fmla="*/ 21 w 31"/>
                <a:gd name="T73" fmla="*/ 2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1" h="36">
                  <a:moveTo>
                    <a:pt x="16" y="8"/>
                  </a:moveTo>
                  <a:lnTo>
                    <a:pt x="16" y="8"/>
                  </a:lnTo>
                  <a:lnTo>
                    <a:pt x="18" y="8"/>
                  </a:lnTo>
                  <a:lnTo>
                    <a:pt x="20" y="9"/>
                  </a:lnTo>
                  <a:lnTo>
                    <a:pt x="21" y="10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20" y="13"/>
                  </a:lnTo>
                  <a:lnTo>
                    <a:pt x="20" y="13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4" y="18"/>
                  </a:lnTo>
                  <a:lnTo>
                    <a:pt x="2" y="20"/>
                  </a:lnTo>
                  <a:lnTo>
                    <a:pt x="1" y="22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1" y="31"/>
                  </a:lnTo>
                  <a:lnTo>
                    <a:pt x="3" y="33"/>
                  </a:lnTo>
                  <a:lnTo>
                    <a:pt x="7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6" y="36"/>
                  </a:lnTo>
                  <a:lnTo>
                    <a:pt x="18" y="35"/>
                  </a:lnTo>
                  <a:lnTo>
                    <a:pt x="20" y="33"/>
                  </a:lnTo>
                  <a:lnTo>
                    <a:pt x="22" y="31"/>
                  </a:lnTo>
                  <a:lnTo>
                    <a:pt x="22" y="31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35"/>
                  </a:lnTo>
                  <a:lnTo>
                    <a:pt x="31" y="35"/>
                  </a:lnTo>
                  <a:lnTo>
                    <a:pt x="31" y="35"/>
                  </a:lnTo>
                  <a:lnTo>
                    <a:pt x="30" y="32"/>
                  </a:lnTo>
                  <a:lnTo>
                    <a:pt x="30" y="28"/>
                  </a:lnTo>
                  <a:lnTo>
                    <a:pt x="30" y="14"/>
                  </a:lnTo>
                  <a:lnTo>
                    <a:pt x="30" y="14"/>
                  </a:lnTo>
                  <a:lnTo>
                    <a:pt x="30" y="9"/>
                  </a:lnTo>
                  <a:lnTo>
                    <a:pt x="29" y="5"/>
                  </a:lnTo>
                  <a:lnTo>
                    <a:pt x="29" y="5"/>
                  </a:lnTo>
                  <a:lnTo>
                    <a:pt x="27" y="3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6" y="2"/>
                  </a:lnTo>
                  <a:lnTo>
                    <a:pt x="4" y="3"/>
                  </a:lnTo>
                  <a:lnTo>
                    <a:pt x="3" y="5"/>
                  </a:lnTo>
                  <a:lnTo>
                    <a:pt x="1" y="11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11" y="10"/>
                  </a:lnTo>
                  <a:lnTo>
                    <a:pt x="12" y="9"/>
                  </a:lnTo>
                  <a:lnTo>
                    <a:pt x="16" y="8"/>
                  </a:lnTo>
                  <a:lnTo>
                    <a:pt x="16" y="8"/>
                  </a:lnTo>
                  <a:close/>
                  <a:moveTo>
                    <a:pt x="21" y="20"/>
                  </a:moveTo>
                  <a:lnTo>
                    <a:pt x="21" y="20"/>
                  </a:lnTo>
                  <a:lnTo>
                    <a:pt x="20" y="25"/>
                  </a:lnTo>
                  <a:lnTo>
                    <a:pt x="19" y="28"/>
                  </a:lnTo>
                  <a:lnTo>
                    <a:pt x="18" y="29"/>
                  </a:lnTo>
                  <a:lnTo>
                    <a:pt x="15" y="29"/>
                  </a:lnTo>
                  <a:lnTo>
                    <a:pt x="15" y="29"/>
                  </a:lnTo>
                  <a:lnTo>
                    <a:pt x="13" y="29"/>
                  </a:lnTo>
                  <a:lnTo>
                    <a:pt x="11" y="28"/>
                  </a:lnTo>
                  <a:lnTo>
                    <a:pt x="9" y="27"/>
                  </a:lnTo>
                  <a:lnTo>
                    <a:pt x="9" y="26"/>
                  </a:lnTo>
                  <a:lnTo>
                    <a:pt x="9" y="26"/>
                  </a:lnTo>
                  <a:lnTo>
                    <a:pt x="9" y="22"/>
                  </a:lnTo>
                  <a:lnTo>
                    <a:pt x="12" y="21"/>
                  </a:lnTo>
                  <a:lnTo>
                    <a:pt x="16" y="20"/>
                  </a:lnTo>
                  <a:lnTo>
                    <a:pt x="21" y="19"/>
                  </a:lnTo>
                  <a:lnTo>
                    <a:pt x="21" y="20"/>
                  </a:lnTo>
                  <a:lnTo>
                    <a:pt x="21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1" name="Freeform 12"/>
            <p:cNvSpPr>
              <a:spLocks noEditPoints="1"/>
            </p:cNvSpPr>
            <p:nvPr userDrawn="1"/>
          </p:nvSpPr>
          <p:spPr bwMode="auto">
            <a:xfrm>
              <a:off x="724" y="4236"/>
              <a:ext cx="37" cy="50"/>
            </a:xfrm>
            <a:custGeom>
              <a:avLst/>
              <a:gdLst>
                <a:gd name="T0" fmla="*/ 25 w 37"/>
                <a:gd name="T1" fmla="*/ 1 h 50"/>
                <a:gd name="T2" fmla="*/ 19 w 37"/>
                <a:gd name="T3" fmla="*/ 0 h 50"/>
                <a:gd name="T4" fmla="*/ 8 w 37"/>
                <a:gd name="T5" fmla="*/ 3 h 50"/>
                <a:gd name="T6" fmla="*/ 4 w 37"/>
                <a:gd name="T7" fmla="*/ 12 h 50"/>
                <a:gd name="T8" fmla="*/ 5 w 37"/>
                <a:gd name="T9" fmla="*/ 15 h 50"/>
                <a:gd name="T10" fmla="*/ 7 w 37"/>
                <a:gd name="T11" fmla="*/ 20 h 50"/>
                <a:gd name="T12" fmla="*/ 10 w 37"/>
                <a:gd name="T13" fmla="*/ 22 h 50"/>
                <a:gd name="T14" fmla="*/ 4 w 37"/>
                <a:gd name="T15" fmla="*/ 26 h 50"/>
                <a:gd name="T16" fmla="*/ 4 w 37"/>
                <a:gd name="T17" fmla="*/ 28 h 50"/>
                <a:gd name="T18" fmla="*/ 8 w 37"/>
                <a:gd name="T19" fmla="*/ 32 h 50"/>
                <a:gd name="T20" fmla="*/ 5 w 37"/>
                <a:gd name="T21" fmla="*/ 33 h 50"/>
                <a:gd name="T22" fmla="*/ 0 w 37"/>
                <a:gd name="T23" fmla="*/ 37 h 50"/>
                <a:gd name="T24" fmla="*/ 0 w 37"/>
                <a:gd name="T25" fmla="*/ 40 h 50"/>
                <a:gd name="T26" fmla="*/ 1 w 37"/>
                <a:gd name="T27" fmla="*/ 44 h 50"/>
                <a:gd name="T28" fmla="*/ 11 w 37"/>
                <a:gd name="T29" fmla="*/ 49 h 50"/>
                <a:gd name="T30" fmla="*/ 18 w 37"/>
                <a:gd name="T31" fmla="*/ 50 h 50"/>
                <a:gd name="T32" fmla="*/ 31 w 37"/>
                <a:gd name="T33" fmla="*/ 47 h 50"/>
                <a:gd name="T34" fmla="*/ 36 w 37"/>
                <a:gd name="T35" fmla="*/ 38 h 50"/>
                <a:gd name="T36" fmla="*/ 35 w 37"/>
                <a:gd name="T37" fmla="*/ 34 h 50"/>
                <a:gd name="T38" fmla="*/ 32 w 37"/>
                <a:gd name="T39" fmla="*/ 31 h 50"/>
                <a:gd name="T40" fmla="*/ 20 w 37"/>
                <a:gd name="T41" fmla="*/ 28 h 50"/>
                <a:gd name="T42" fmla="*/ 13 w 37"/>
                <a:gd name="T43" fmla="*/ 27 h 50"/>
                <a:gd name="T44" fmla="*/ 12 w 37"/>
                <a:gd name="T45" fmla="*/ 26 h 50"/>
                <a:gd name="T46" fmla="*/ 13 w 37"/>
                <a:gd name="T47" fmla="*/ 25 h 50"/>
                <a:gd name="T48" fmla="*/ 20 w 37"/>
                <a:gd name="T49" fmla="*/ 24 h 50"/>
                <a:gd name="T50" fmla="*/ 25 w 37"/>
                <a:gd name="T51" fmla="*/ 22 h 50"/>
                <a:gd name="T52" fmla="*/ 31 w 37"/>
                <a:gd name="T53" fmla="*/ 17 h 50"/>
                <a:gd name="T54" fmla="*/ 32 w 37"/>
                <a:gd name="T55" fmla="*/ 14 h 50"/>
                <a:gd name="T56" fmla="*/ 30 w 37"/>
                <a:gd name="T57" fmla="*/ 8 h 50"/>
                <a:gd name="T58" fmla="*/ 37 w 37"/>
                <a:gd name="T59" fmla="*/ 1 h 50"/>
                <a:gd name="T60" fmla="*/ 25 w 37"/>
                <a:gd name="T61" fmla="*/ 1 h 50"/>
                <a:gd name="T62" fmla="*/ 24 w 37"/>
                <a:gd name="T63" fmla="*/ 12 h 50"/>
                <a:gd name="T64" fmla="*/ 22 w 37"/>
                <a:gd name="T65" fmla="*/ 16 h 50"/>
                <a:gd name="T66" fmla="*/ 18 w 37"/>
                <a:gd name="T67" fmla="*/ 17 h 50"/>
                <a:gd name="T68" fmla="*/ 15 w 37"/>
                <a:gd name="T69" fmla="*/ 17 h 50"/>
                <a:gd name="T70" fmla="*/ 12 w 37"/>
                <a:gd name="T71" fmla="*/ 14 h 50"/>
                <a:gd name="T72" fmla="*/ 11 w 37"/>
                <a:gd name="T73" fmla="*/ 12 h 50"/>
                <a:gd name="T74" fmla="*/ 13 w 37"/>
                <a:gd name="T75" fmla="*/ 9 h 50"/>
                <a:gd name="T76" fmla="*/ 18 w 37"/>
                <a:gd name="T77" fmla="*/ 6 h 50"/>
                <a:gd name="T78" fmla="*/ 20 w 37"/>
                <a:gd name="T79" fmla="*/ 8 h 50"/>
                <a:gd name="T80" fmla="*/ 23 w 37"/>
                <a:gd name="T81" fmla="*/ 10 h 50"/>
                <a:gd name="T82" fmla="*/ 24 w 37"/>
                <a:gd name="T83" fmla="*/ 12 h 50"/>
                <a:gd name="T84" fmla="*/ 26 w 37"/>
                <a:gd name="T85" fmla="*/ 40 h 50"/>
                <a:gd name="T86" fmla="*/ 24 w 37"/>
                <a:gd name="T87" fmla="*/ 43 h 50"/>
                <a:gd name="T88" fmla="*/ 18 w 37"/>
                <a:gd name="T89" fmla="*/ 44 h 50"/>
                <a:gd name="T90" fmla="*/ 14 w 37"/>
                <a:gd name="T91" fmla="*/ 44 h 50"/>
                <a:gd name="T92" fmla="*/ 9 w 37"/>
                <a:gd name="T93" fmla="*/ 41 h 50"/>
                <a:gd name="T94" fmla="*/ 8 w 37"/>
                <a:gd name="T95" fmla="*/ 40 h 50"/>
                <a:gd name="T96" fmla="*/ 10 w 37"/>
                <a:gd name="T97" fmla="*/ 36 h 50"/>
                <a:gd name="T98" fmla="*/ 17 w 37"/>
                <a:gd name="T99" fmla="*/ 35 h 50"/>
                <a:gd name="T100" fmla="*/ 18 w 37"/>
                <a:gd name="T101" fmla="*/ 35 h 50"/>
                <a:gd name="T102" fmla="*/ 22 w 37"/>
                <a:gd name="T103" fmla="*/ 35 h 50"/>
                <a:gd name="T104" fmla="*/ 26 w 37"/>
                <a:gd name="T105" fmla="*/ 37 h 50"/>
                <a:gd name="T106" fmla="*/ 26 w 37"/>
                <a:gd name="T107" fmla="*/ 4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7" h="50">
                  <a:moveTo>
                    <a:pt x="25" y="1"/>
                  </a:moveTo>
                  <a:lnTo>
                    <a:pt x="25" y="1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8" y="3"/>
                  </a:lnTo>
                  <a:lnTo>
                    <a:pt x="5" y="8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5" y="15"/>
                  </a:lnTo>
                  <a:lnTo>
                    <a:pt x="6" y="18"/>
                  </a:lnTo>
                  <a:lnTo>
                    <a:pt x="7" y="20"/>
                  </a:lnTo>
                  <a:lnTo>
                    <a:pt x="10" y="22"/>
                  </a:lnTo>
                  <a:lnTo>
                    <a:pt x="10" y="22"/>
                  </a:lnTo>
                  <a:lnTo>
                    <a:pt x="5" y="25"/>
                  </a:lnTo>
                  <a:lnTo>
                    <a:pt x="4" y="26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5" y="30"/>
                  </a:lnTo>
                  <a:lnTo>
                    <a:pt x="8" y="32"/>
                  </a:lnTo>
                  <a:lnTo>
                    <a:pt x="8" y="32"/>
                  </a:lnTo>
                  <a:lnTo>
                    <a:pt x="5" y="33"/>
                  </a:lnTo>
                  <a:lnTo>
                    <a:pt x="3" y="35"/>
                  </a:lnTo>
                  <a:lnTo>
                    <a:pt x="0" y="37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1" y="44"/>
                  </a:lnTo>
                  <a:lnTo>
                    <a:pt x="5" y="47"/>
                  </a:lnTo>
                  <a:lnTo>
                    <a:pt x="11" y="49"/>
                  </a:lnTo>
                  <a:lnTo>
                    <a:pt x="18" y="50"/>
                  </a:lnTo>
                  <a:lnTo>
                    <a:pt x="18" y="50"/>
                  </a:lnTo>
                  <a:lnTo>
                    <a:pt x="25" y="49"/>
                  </a:lnTo>
                  <a:lnTo>
                    <a:pt x="31" y="47"/>
                  </a:lnTo>
                  <a:lnTo>
                    <a:pt x="34" y="44"/>
                  </a:lnTo>
                  <a:lnTo>
                    <a:pt x="36" y="38"/>
                  </a:lnTo>
                  <a:lnTo>
                    <a:pt x="36" y="38"/>
                  </a:lnTo>
                  <a:lnTo>
                    <a:pt x="35" y="34"/>
                  </a:lnTo>
                  <a:lnTo>
                    <a:pt x="32" y="31"/>
                  </a:lnTo>
                  <a:lnTo>
                    <a:pt x="32" y="31"/>
                  </a:lnTo>
                  <a:lnTo>
                    <a:pt x="27" y="29"/>
                  </a:lnTo>
                  <a:lnTo>
                    <a:pt x="20" y="28"/>
                  </a:lnTo>
                  <a:lnTo>
                    <a:pt x="20" y="28"/>
                  </a:lnTo>
                  <a:lnTo>
                    <a:pt x="13" y="27"/>
                  </a:lnTo>
                  <a:lnTo>
                    <a:pt x="12" y="27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13" y="25"/>
                  </a:lnTo>
                  <a:lnTo>
                    <a:pt x="15" y="24"/>
                  </a:lnTo>
                  <a:lnTo>
                    <a:pt x="20" y="24"/>
                  </a:lnTo>
                  <a:lnTo>
                    <a:pt x="20" y="24"/>
                  </a:lnTo>
                  <a:lnTo>
                    <a:pt x="25" y="22"/>
                  </a:lnTo>
                  <a:lnTo>
                    <a:pt x="28" y="20"/>
                  </a:lnTo>
                  <a:lnTo>
                    <a:pt x="31" y="17"/>
                  </a:lnTo>
                  <a:lnTo>
                    <a:pt x="32" y="14"/>
                  </a:lnTo>
                  <a:lnTo>
                    <a:pt x="32" y="14"/>
                  </a:lnTo>
                  <a:lnTo>
                    <a:pt x="31" y="10"/>
                  </a:lnTo>
                  <a:lnTo>
                    <a:pt x="30" y="8"/>
                  </a:lnTo>
                  <a:lnTo>
                    <a:pt x="37" y="8"/>
                  </a:lnTo>
                  <a:lnTo>
                    <a:pt x="37" y="1"/>
                  </a:lnTo>
                  <a:lnTo>
                    <a:pt x="25" y="1"/>
                  </a:lnTo>
                  <a:lnTo>
                    <a:pt x="25" y="1"/>
                  </a:lnTo>
                  <a:close/>
                  <a:moveTo>
                    <a:pt x="24" y="12"/>
                  </a:moveTo>
                  <a:lnTo>
                    <a:pt x="24" y="12"/>
                  </a:lnTo>
                  <a:lnTo>
                    <a:pt x="23" y="14"/>
                  </a:lnTo>
                  <a:lnTo>
                    <a:pt x="22" y="16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5" y="17"/>
                  </a:lnTo>
                  <a:lnTo>
                    <a:pt x="13" y="16"/>
                  </a:lnTo>
                  <a:lnTo>
                    <a:pt x="12" y="14"/>
                  </a:lnTo>
                  <a:lnTo>
                    <a:pt x="11" y="12"/>
                  </a:lnTo>
                  <a:lnTo>
                    <a:pt x="11" y="12"/>
                  </a:lnTo>
                  <a:lnTo>
                    <a:pt x="12" y="10"/>
                  </a:lnTo>
                  <a:lnTo>
                    <a:pt x="13" y="9"/>
                  </a:lnTo>
                  <a:lnTo>
                    <a:pt x="15" y="8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20" y="8"/>
                  </a:lnTo>
                  <a:lnTo>
                    <a:pt x="22" y="9"/>
                  </a:lnTo>
                  <a:lnTo>
                    <a:pt x="23" y="10"/>
                  </a:lnTo>
                  <a:lnTo>
                    <a:pt x="24" y="12"/>
                  </a:lnTo>
                  <a:lnTo>
                    <a:pt x="24" y="12"/>
                  </a:lnTo>
                  <a:close/>
                  <a:moveTo>
                    <a:pt x="26" y="40"/>
                  </a:moveTo>
                  <a:lnTo>
                    <a:pt x="26" y="40"/>
                  </a:lnTo>
                  <a:lnTo>
                    <a:pt x="26" y="42"/>
                  </a:lnTo>
                  <a:lnTo>
                    <a:pt x="24" y="43"/>
                  </a:lnTo>
                  <a:lnTo>
                    <a:pt x="22" y="44"/>
                  </a:lnTo>
                  <a:lnTo>
                    <a:pt x="18" y="44"/>
                  </a:lnTo>
                  <a:lnTo>
                    <a:pt x="18" y="44"/>
                  </a:lnTo>
                  <a:lnTo>
                    <a:pt x="14" y="44"/>
                  </a:lnTo>
                  <a:lnTo>
                    <a:pt x="11" y="43"/>
                  </a:lnTo>
                  <a:lnTo>
                    <a:pt x="9" y="41"/>
                  </a:lnTo>
                  <a:lnTo>
                    <a:pt x="8" y="40"/>
                  </a:lnTo>
                  <a:lnTo>
                    <a:pt x="8" y="40"/>
                  </a:lnTo>
                  <a:lnTo>
                    <a:pt x="9" y="37"/>
                  </a:lnTo>
                  <a:lnTo>
                    <a:pt x="10" y="36"/>
                  </a:lnTo>
                  <a:lnTo>
                    <a:pt x="13" y="35"/>
                  </a:lnTo>
                  <a:lnTo>
                    <a:pt x="17" y="35"/>
                  </a:lnTo>
                  <a:lnTo>
                    <a:pt x="17" y="35"/>
                  </a:lnTo>
                  <a:lnTo>
                    <a:pt x="18" y="35"/>
                  </a:lnTo>
                  <a:lnTo>
                    <a:pt x="18" y="35"/>
                  </a:lnTo>
                  <a:lnTo>
                    <a:pt x="22" y="35"/>
                  </a:lnTo>
                  <a:lnTo>
                    <a:pt x="24" y="36"/>
                  </a:lnTo>
                  <a:lnTo>
                    <a:pt x="26" y="37"/>
                  </a:lnTo>
                  <a:lnTo>
                    <a:pt x="26" y="40"/>
                  </a:lnTo>
                  <a:lnTo>
                    <a:pt x="26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2" name="Freeform 13"/>
            <p:cNvSpPr>
              <a:spLocks noEditPoints="1"/>
            </p:cNvSpPr>
            <p:nvPr userDrawn="1"/>
          </p:nvSpPr>
          <p:spPr bwMode="auto">
            <a:xfrm>
              <a:off x="764" y="4236"/>
              <a:ext cx="33" cy="36"/>
            </a:xfrm>
            <a:custGeom>
              <a:avLst/>
              <a:gdLst>
                <a:gd name="T0" fmla="*/ 33 w 33"/>
                <a:gd name="T1" fmla="*/ 18 h 36"/>
                <a:gd name="T2" fmla="*/ 33 w 33"/>
                <a:gd name="T3" fmla="*/ 18 h 36"/>
                <a:gd name="T4" fmla="*/ 32 w 33"/>
                <a:gd name="T5" fmla="*/ 11 h 36"/>
                <a:gd name="T6" fmla="*/ 31 w 33"/>
                <a:gd name="T7" fmla="*/ 8 h 36"/>
                <a:gd name="T8" fmla="*/ 28 w 33"/>
                <a:gd name="T9" fmla="*/ 4 h 36"/>
                <a:gd name="T10" fmla="*/ 26 w 33"/>
                <a:gd name="T11" fmla="*/ 2 h 36"/>
                <a:gd name="T12" fmla="*/ 24 w 33"/>
                <a:gd name="T13" fmla="*/ 1 h 36"/>
                <a:gd name="T14" fmla="*/ 21 w 33"/>
                <a:gd name="T15" fmla="*/ 0 h 36"/>
                <a:gd name="T16" fmla="*/ 18 w 33"/>
                <a:gd name="T17" fmla="*/ 0 h 36"/>
                <a:gd name="T18" fmla="*/ 18 w 33"/>
                <a:gd name="T19" fmla="*/ 0 h 36"/>
                <a:gd name="T20" fmla="*/ 13 w 33"/>
                <a:gd name="T21" fmla="*/ 0 h 36"/>
                <a:gd name="T22" fmla="*/ 10 w 33"/>
                <a:gd name="T23" fmla="*/ 1 h 36"/>
                <a:gd name="T24" fmla="*/ 7 w 33"/>
                <a:gd name="T25" fmla="*/ 3 h 36"/>
                <a:gd name="T26" fmla="*/ 5 w 33"/>
                <a:gd name="T27" fmla="*/ 5 h 36"/>
                <a:gd name="T28" fmla="*/ 2 w 33"/>
                <a:gd name="T29" fmla="*/ 8 h 36"/>
                <a:gd name="T30" fmla="*/ 1 w 33"/>
                <a:gd name="T31" fmla="*/ 11 h 36"/>
                <a:gd name="T32" fmla="*/ 0 w 33"/>
                <a:gd name="T33" fmla="*/ 15 h 36"/>
                <a:gd name="T34" fmla="*/ 0 w 33"/>
                <a:gd name="T35" fmla="*/ 18 h 36"/>
                <a:gd name="T36" fmla="*/ 0 w 33"/>
                <a:gd name="T37" fmla="*/ 18 h 36"/>
                <a:gd name="T38" fmla="*/ 0 w 33"/>
                <a:gd name="T39" fmla="*/ 22 h 36"/>
                <a:gd name="T40" fmla="*/ 1 w 33"/>
                <a:gd name="T41" fmla="*/ 26 h 36"/>
                <a:gd name="T42" fmla="*/ 2 w 33"/>
                <a:gd name="T43" fmla="*/ 29 h 36"/>
                <a:gd name="T44" fmla="*/ 5 w 33"/>
                <a:gd name="T45" fmla="*/ 32 h 36"/>
                <a:gd name="T46" fmla="*/ 7 w 33"/>
                <a:gd name="T47" fmla="*/ 33 h 36"/>
                <a:gd name="T48" fmla="*/ 10 w 33"/>
                <a:gd name="T49" fmla="*/ 35 h 36"/>
                <a:gd name="T50" fmla="*/ 13 w 33"/>
                <a:gd name="T51" fmla="*/ 36 h 36"/>
                <a:gd name="T52" fmla="*/ 18 w 33"/>
                <a:gd name="T53" fmla="*/ 36 h 36"/>
                <a:gd name="T54" fmla="*/ 18 w 33"/>
                <a:gd name="T55" fmla="*/ 36 h 36"/>
                <a:gd name="T56" fmla="*/ 23 w 33"/>
                <a:gd name="T57" fmla="*/ 35 h 36"/>
                <a:gd name="T58" fmla="*/ 27 w 33"/>
                <a:gd name="T59" fmla="*/ 33 h 36"/>
                <a:gd name="T60" fmla="*/ 31 w 33"/>
                <a:gd name="T61" fmla="*/ 30 h 36"/>
                <a:gd name="T62" fmla="*/ 33 w 33"/>
                <a:gd name="T63" fmla="*/ 26 h 36"/>
                <a:gd name="T64" fmla="*/ 24 w 33"/>
                <a:gd name="T65" fmla="*/ 26 h 36"/>
                <a:gd name="T66" fmla="*/ 24 w 33"/>
                <a:gd name="T67" fmla="*/ 26 h 36"/>
                <a:gd name="T68" fmla="*/ 22 w 33"/>
                <a:gd name="T69" fmla="*/ 28 h 36"/>
                <a:gd name="T70" fmla="*/ 18 w 33"/>
                <a:gd name="T71" fmla="*/ 29 h 36"/>
                <a:gd name="T72" fmla="*/ 18 w 33"/>
                <a:gd name="T73" fmla="*/ 29 h 36"/>
                <a:gd name="T74" fmla="*/ 14 w 33"/>
                <a:gd name="T75" fmla="*/ 29 h 36"/>
                <a:gd name="T76" fmla="*/ 11 w 33"/>
                <a:gd name="T77" fmla="*/ 27 h 36"/>
                <a:gd name="T78" fmla="*/ 10 w 33"/>
                <a:gd name="T79" fmla="*/ 25 h 36"/>
                <a:gd name="T80" fmla="*/ 9 w 33"/>
                <a:gd name="T81" fmla="*/ 20 h 36"/>
                <a:gd name="T82" fmla="*/ 33 w 33"/>
                <a:gd name="T83" fmla="*/ 20 h 36"/>
                <a:gd name="T84" fmla="*/ 33 w 33"/>
                <a:gd name="T85" fmla="*/ 20 h 36"/>
                <a:gd name="T86" fmla="*/ 33 w 33"/>
                <a:gd name="T87" fmla="*/ 18 h 36"/>
                <a:gd name="T88" fmla="*/ 33 w 33"/>
                <a:gd name="T89" fmla="*/ 18 h 36"/>
                <a:gd name="T90" fmla="*/ 9 w 33"/>
                <a:gd name="T91" fmla="*/ 14 h 36"/>
                <a:gd name="T92" fmla="*/ 9 w 33"/>
                <a:gd name="T93" fmla="*/ 14 h 36"/>
                <a:gd name="T94" fmla="*/ 10 w 33"/>
                <a:gd name="T95" fmla="*/ 11 h 36"/>
                <a:gd name="T96" fmla="*/ 12 w 33"/>
                <a:gd name="T97" fmla="*/ 9 h 36"/>
                <a:gd name="T98" fmla="*/ 14 w 33"/>
                <a:gd name="T99" fmla="*/ 8 h 36"/>
                <a:gd name="T100" fmla="*/ 17 w 33"/>
                <a:gd name="T101" fmla="*/ 6 h 36"/>
                <a:gd name="T102" fmla="*/ 17 w 33"/>
                <a:gd name="T103" fmla="*/ 6 h 36"/>
                <a:gd name="T104" fmla="*/ 20 w 33"/>
                <a:gd name="T105" fmla="*/ 8 h 36"/>
                <a:gd name="T106" fmla="*/ 22 w 33"/>
                <a:gd name="T107" fmla="*/ 9 h 36"/>
                <a:gd name="T108" fmla="*/ 23 w 33"/>
                <a:gd name="T109" fmla="*/ 11 h 36"/>
                <a:gd name="T110" fmla="*/ 24 w 33"/>
                <a:gd name="T111" fmla="*/ 14 h 36"/>
                <a:gd name="T112" fmla="*/ 9 w 33"/>
                <a:gd name="T113" fmla="*/ 14 h 36"/>
                <a:gd name="T114" fmla="*/ 9 w 33"/>
                <a:gd name="T115" fmla="*/ 1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" h="36">
                  <a:moveTo>
                    <a:pt x="33" y="18"/>
                  </a:moveTo>
                  <a:lnTo>
                    <a:pt x="33" y="18"/>
                  </a:lnTo>
                  <a:lnTo>
                    <a:pt x="32" y="11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6" y="2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2" y="8"/>
                  </a:lnTo>
                  <a:lnTo>
                    <a:pt x="1" y="11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1" y="26"/>
                  </a:lnTo>
                  <a:lnTo>
                    <a:pt x="2" y="29"/>
                  </a:lnTo>
                  <a:lnTo>
                    <a:pt x="5" y="32"/>
                  </a:lnTo>
                  <a:lnTo>
                    <a:pt x="7" y="33"/>
                  </a:lnTo>
                  <a:lnTo>
                    <a:pt x="10" y="35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18" y="36"/>
                  </a:lnTo>
                  <a:lnTo>
                    <a:pt x="23" y="35"/>
                  </a:lnTo>
                  <a:lnTo>
                    <a:pt x="27" y="33"/>
                  </a:lnTo>
                  <a:lnTo>
                    <a:pt x="31" y="30"/>
                  </a:lnTo>
                  <a:lnTo>
                    <a:pt x="33" y="26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2" y="28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4" y="29"/>
                  </a:lnTo>
                  <a:lnTo>
                    <a:pt x="11" y="27"/>
                  </a:lnTo>
                  <a:lnTo>
                    <a:pt x="10" y="25"/>
                  </a:lnTo>
                  <a:lnTo>
                    <a:pt x="9" y="20"/>
                  </a:lnTo>
                  <a:lnTo>
                    <a:pt x="33" y="20"/>
                  </a:lnTo>
                  <a:lnTo>
                    <a:pt x="33" y="20"/>
                  </a:lnTo>
                  <a:lnTo>
                    <a:pt x="33" y="18"/>
                  </a:lnTo>
                  <a:lnTo>
                    <a:pt x="33" y="18"/>
                  </a:lnTo>
                  <a:close/>
                  <a:moveTo>
                    <a:pt x="9" y="14"/>
                  </a:moveTo>
                  <a:lnTo>
                    <a:pt x="9" y="14"/>
                  </a:lnTo>
                  <a:lnTo>
                    <a:pt x="10" y="11"/>
                  </a:lnTo>
                  <a:lnTo>
                    <a:pt x="12" y="9"/>
                  </a:lnTo>
                  <a:lnTo>
                    <a:pt x="14" y="8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20" y="8"/>
                  </a:lnTo>
                  <a:lnTo>
                    <a:pt x="22" y="9"/>
                  </a:lnTo>
                  <a:lnTo>
                    <a:pt x="23" y="11"/>
                  </a:lnTo>
                  <a:lnTo>
                    <a:pt x="24" y="14"/>
                  </a:lnTo>
                  <a:lnTo>
                    <a:pt x="9" y="14"/>
                  </a:lnTo>
                  <a:lnTo>
                    <a:pt x="9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3" name="Freeform 14"/>
            <p:cNvSpPr>
              <a:spLocks/>
            </p:cNvSpPr>
            <p:nvPr userDrawn="1"/>
          </p:nvSpPr>
          <p:spPr bwMode="auto">
            <a:xfrm>
              <a:off x="803" y="4236"/>
              <a:ext cx="32" cy="35"/>
            </a:xfrm>
            <a:custGeom>
              <a:avLst/>
              <a:gdLst>
                <a:gd name="T0" fmla="*/ 1 w 32"/>
                <a:gd name="T1" fmla="*/ 11 h 35"/>
                <a:gd name="T2" fmla="*/ 1 w 32"/>
                <a:gd name="T3" fmla="*/ 13 h 35"/>
                <a:gd name="T4" fmla="*/ 1 w 32"/>
                <a:gd name="T5" fmla="*/ 35 h 35"/>
                <a:gd name="T6" fmla="*/ 10 w 32"/>
                <a:gd name="T7" fmla="*/ 35 h 35"/>
                <a:gd name="T8" fmla="*/ 10 w 32"/>
                <a:gd name="T9" fmla="*/ 18 h 35"/>
                <a:gd name="T10" fmla="*/ 10 w 32"/>
                <a:gd name="T11" fmla="*/ 18 h 35"/>
                <a:gd name="T12" fmla="*/ 10 w 32"/>
                <a:gd name="T13" fmla="*/ 13 h 35"/>
                <a:gd name="T14" fmla="*/ 12 w 32"/>
                <a:gd name="T15" fmla="*/ 11 h 35"/>
                <a:gd name="T16" fmla="*/ 13 w 32"/>
                <a:gd name="T17" fmla="*/ 9 h 35"/>
                <a:gd name="T18" fmla="*/ 16 w 32"/>
                <a:gd name="T19" fmla="*/ 8 h 35"/>
                <a:gd name="T20" fmla="*/ 16 w 32"/>
                <a:gd name="T21" fmla="*/ 8 h 35"/>
                <a:gd name="T22" fmla="*/ 20 w 32"/>
                <a:gd name="T23" fmla="*/ 9 h 35"/>
                <a:gd name="T24" fmla="*/ 21 w 32"/>
                <a:gd name="T25" fmla="*/ 10 h 35"/>
                <a:gd name="T26" fmla="*/ 22 w 32"/>
                <a:gd name="T27" fmla="*/ 13 h 35"/>
                <a:gd name="T28" fmla="*/ 23 w 32"/>
                <a:gd name="T29" fmla="*/ 17 h 35"/>
                <a:gd name="T30" fmla="*/ 23 w 32"/>
                <a:gd name="T31" fmla="*/ 35 h 35"/>
                <a:gd name="T32" fmla="*/ 32 w 32"/>
                <a:gd name="T33" fmla="*/ 35 h 35"/>
                <a:gd name="T34" fmla="*/ 32 w 32"/>
                <a:gd name="T35" fmla="*/ 15 h 35"/>
                <a:gd name="T36" fmla="*/ 32 w 32"/>
                <a:gd name="T37" fmla="*/ 15 h 35"/>
                <a:gd name="T38" fmla="*/ 32 w 32"/>
                <a:gd name="T39" fmla="*/ 9 h 35"/>
                <a:gd name="T40" fmla="*/ 29 w 32"/>
                <a:gd name="T41" fmla="*/ 5 h 35"/>
                <a:gd name="T42" fmla="*/ 29 w 32"/>
                <a:gd name="T43" fmla="*/ 5 h 35"/>
                <a:gd name="T44" fmla="*/ 28 w 32"/>
                <a:gd name="T45" fmla="*/ 3 h 35"/>
                <a:gd name="T46" fmla="*/ 26 w 32"/>
                <a:gd name="T47" fmla="*/ 1 h 35"/>
                <a:gd name="T48" fmla="*/ 23 w 32"/>
                <a:gd name="T49" fmla="*/ 0 h 35"/>
                <a:gd name="T50" fmla="*/ 20 w 32"/>
                <a:gd name="T51" fmla="*/ 0 h 35"/>
                <a:gd name="T52" fmla="*/ 20 w 32"/>
                <a:gd name="T53" fmla="*/ 0 h 35"/>
                <a:gd name="T54" fmla="*/ 16 w 32"/>
                <a:gd name="T55" fmla="*/ 0 h 35"/>
                <a:gd name="T56" fmla="*/ 14 w 32"/>
                <a:gd name="T57" fmla="*/ 1 h 35"/>
                <a:gd name="T58" fmla="*/ 11 w 32"/>
                <a:gd name="T59" fmla="*/ 3 h 35"/>
                <a:gd name="T60" fmla="*/ 9 w 32"/>
                <a:gd name="T61" fmla="*/ 5 h 35"/>
                <a:gd name="T62" fmla="*/ 9 w 32"/>
                <a:gd name="T63" fmla="*/ 5 h 35"/>
                <a:gd name="T64" fmla="*/ 9 w 32"/>
                <a:gd name="T65" fmla="*/ 1 h 35"/>
                <a:gd name="T66" fmla="*/ 0 w 32"/>
                <a:gd name="T67" fmla="*/ 1 h 35"/>
                <a:gd name="T68" fmla="*/ 0 w 32"/>
                <a:gd name="T69" fmla="*/ 1 h 35"/>
                <a:gd name="T70" fmla="*/ 0 w 32"/>
                <a:gd name="T71" fmla="*/ 4 h 35"/>
                <a:gd name="T72" fmla="*/ 1 w 32"/>
                <a:gd name="T73" fmla="*/ 11 h 35"/>
                <a:gd name="T74" fmla="*/ 1 w 32"/>
                <a:gd name="T75" fmla="*/ 1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2" h="35">
                  <a:moveTo>
                    <a:pt x="1" y="11"/>
                  </a:moveTo>
                  <a:lnTo>
                    <a:pt x="1" y="13"/>
                  </a:lnTo>
                  <a:lnTo>
                    <a:pt x="1" y="35"/>
                  </a:lnTo>
                  <a:lnTo>
                    <a:pt x="10" y="35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13"/>
                  </a:lnTo>
                  <a:lnTo>
                    <a:pt x="12" y="11"/>
                  </a:lnTo>
                  <a:lnTo>
                    <a:pt x="13" y="9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20" y="9"/>
                  </a:lnTo>
                  <a:lnTo>
                    <a:pt x="21" y="10"/>
                  </a:lnTo>
                  <a:lnTo>
                    <a:pt x="22" y="13"/>
                  </a:lnTo>
                  <a:lnTo>
                    <a:pt x="23" y="17"/>
                  </a:lnTo>
                  <a:lnTo>
                    <a:pt x="23" y="35"/>
                  </a:lnTo>
                  <a:lnTo>
                    <a:pt x="32" y="35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9"/>
                  </a:lnTo>
                  <a:lnTo>
                    <a:pt x="29" y="5"/>
                  </a:lnTo>
                  <a:lnTo>
                    <a:pt x="29" y="5"/>
                  </a:lnTo>
                  <a:lnTo>
                    <a:pt x="28" y="3"/>
                  </a:lnTo>
                  <a:lnTo>
                    <a:pt x="26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4" y="1"/>
                  </a:lnTo>
                  <a:lnTo>
                    <a:pt x="11" y="3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4"/>
                  </a:lnTo>
                  <a:lnTo>
                    <a:pt x="1" y="11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4" name="Freeform 15"/>
            <p:cNvSpPr>
              <a:spLocks/>
            </p:cNvSpPr>
            <p:nvPr userDrawn="1"/>
          </p:nvSpPr>
          <p:spPr bwMode="auto">
            <a:xfrm>
              <a:off x="840" y="4226"/>
              <a:ext cx="24" cy="46"/>
            </a:xfrm>
            <a:custGeom>
              <a:avLst/>
              <a:gdLst>
                <a:gd name="T0" fmla="*/ 15 w 24"/>
                <a:gd name="T1" fmla="*/ 0 h 46"/>
                <a:gd name="T2" fmla="*/ 6 w 24"/>
                <a:gd name="T3" fmla="*/ 0 h 46"/>
                <a:gd name="T4" fmla="*/ 6 w 24"/>
                <a:gd name="T5" fmla="*/ 11 h 46"/>
                <a:gd name="T6" fmla="*/ 0 w 24"/>
                <a:gd name="T7" fmla="*/ 11 h 46"/>
                <a:gd name="T8" fmla="*/ 0 w 24"/>
                <a:gd name="T9" fmla="*/ 18 h 46"/>
                <a:gd name="T10" fmla="*/ 5 w 24"/>
                <a:gd name="T11" fmla="*/ 18 h 46"/>
                <a:gd name="T12" fmla="*/ 5 w 24"/>
                <a:gd name="T13" fmla="*/ 31 h 46"/>
                <a:gd name="T14" fmla="*/ 5 w 24"/>
                <a:gd name="T15" fmla="*/ 31 h 46"/>
                <a:gd name="T16" fmla="*/ 5 w 24"/>
                <a:gd name="T17" fmla="*/ 35 h 46"/>
                <a:gd name="T18" fmla="*/ 5 w 24"/>
                <a:gd name="T19" fmla="*/ 35 h 46"/>
                <a:gd name="T20" fmla="*/ 5 w 24"/>
                <a:gd name="T21" fmla="*/ 40 h 46"/>
                <a:gd name="T22" fmla="*/ 7 w 24"/>
                <a:gd name="T23" fmla="*/ 43 h 46"/>
                <a:gd name="T24" fmla="*/ 7 w 24"/>
                <a:gd name="T25" fmla="*/ 43 h 46"/>
                <a:gd name="T26" fmla="*/ 11 w 24"/>
                <a:gd name="T27" fmla="*/ 45 h 46"/>
                <a:gd name="T28" fmla="*/ 15 w 24"/>
                <a:gd name="T29" fmla="*/ 46 h 46"/>
                <a:gd name="T30" fmla="*/ 15 w 24"/>
                <a:gd name="T31" fmla="*/ 46 h 46"/>
                <a:gd name="T32" fmla="*/ 19 w 24"/>
                <a:gd name="T33" fmla="*/ 46 h 46"/>
                <a:gd name="T34" fmla="*/ 24 w 24"/>
                <a:gd name="T35" fmla="*/ 44 h 46"/>
                <a:gd name="T36" fmla="*/ 24 w 24"/>
                <a:gd name="T37" fmla="*/ 37 h 46"/>
                <a:gd name="T38" fmla="*/ 24 w 24"/>
                <a:gd name="T39" fmla="*/ 37 h 46"/>
                <a:gd name="T40" fmla="*/ 18 w 24"/>
                <a:gd name="T41" fmla="*/ 38 h 46"/>
                <a:gd name="T42" fmla="*/ 18 w 24"/>
                <a:gd name="T43" fmla="*/ 38 h 46"/>
                <a:gd name="T44" fmla="*/ 16 w 24"/>
                <a:gd name="T45" fmla="*/ 38 h 46"/>
                <a:gd name="T46" fmla="*/ 15 w 24"/>
                <a:gd name="T47" fmla="*/ 38 h 46"/>
                <a:gd name="T48" fmla="*/ 15 w 24"/>
                <a:gd name="T49" fmla="*/ 34 h 46"/>
                <a:gd name="T50" fmla="*/ 15 w 24"/>
                <a:gd name="T51" fmla="*/ 34 h 46"/>
                <a:gd name="T52" fmla="*/ 15 w 24"/>
                <a:gd name="T53" fmla="*/ 31 h 46"/>
                <a:gd name="T54" fmla="*/ 15 w 24"/>
                <a:gd name="T55" fmla="*/ 18 h 46"/>
                <a:gd name="T56" fmla="*/ 23 w 24"/>
                <a:gd name="T57" fmla="*/ 18 h 46"/>
                <a:gd name="T58" fmla="*/ 23 w 24"/>
                <a:gd name="T59" fmla="*/ 11 h 46"/>
                <a:gd name="T60" fmla="*/ 15 w 24"/>
                <a:gd name="T61" fmla="*/ 11 h 46"/>
                <a:gd name="T62" fmla="*/ 15 w 24"/>
                <a:gd name="T63" fmla="*/ 0 h 46"/>
                <a:gd name="T64" fmla="*/ 15 w 24"/>
                <a:gd name="T65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4" h="46">
                  <a:moveTo>
                    <a:pt x="15" y="0"/>
                  </a:moveTo>
                  <a:lnTo>
                    <a:pt x="6" y="0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5" y="18"/>
                  </a:lnTo>
                  <a:lnTo>
                    <a:pt x="5" y="31"/>
                  </a:lnTo>
                  <a:lnTo>
                    <a:pt x="5" y="31"/>
                  </a:lnTo>
                  <a:lnTo>
                    <a:pt x="5" y="35"/>
                  </a:lnTo>
                  <a:lnTo>
                    <a:pt x="5" y="35"/>
                  </a:lnTo>
                  <a:lnTo>
                    <a:pt x="5" y="40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1" y="45"/>
                  </a:lnTo>
                  <a:lnTo>
                    <a:pt x="15" y="46"/>
                  </a:lnTo>
                  <a:lnTo>
                    <a:pt x="15" y="46"/>
                  </a:lnTo>
                  <a:lnTo>
                    <a:pt x="19" y="46"/>
                  </a:lnTo>
                  <a:lnTo>
                    <a:pt x="24" y="44"/>
                  </a:lnTo>
                  <a:lnTo>
                    <a:pt x="24" y="37"/>
                  </a:lnTo>
                  <a:lnTo>
                    <a:pt x="24" y="37"/>
                  </a:lnTo>
                  <a:lnTo>
                    <a:pt x="18" y="38"/>
                  </a:lnTo>
                  <a:lnTo>
                    <a:pt x="18" y="38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5" y="31"/>
                  </a:lnTo>
                  <a:lnTo>
                    <a:pt x="15" y="18"/>
                  </a:lnTo>
                  <a:lnTo>
                    <a:pt x="23" y="18"/>
                  </a:lnTo>
                  <a:lnTo>
                    <a:pt x="23" y="11"/>
                  </a:lnTo>
                  <a:lnTo>
                    <a:pt x="15" y="1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5" name="Freeform 16"/>
            <p:cNvSpPr>
              <a:spLocks/>
            </p:cNvSpPr>
            <p:nvPr userDrawn="1"/>
          </p:nvSpPr>
          <p:spPr bwMode="auto">
            <a:xfrm>
              <a:off x="869" y="4237"/>
              <a:ext cx="32" cy="35"/>
            </a:xfrm>
            <a:custGeom>
              <a:avLst/>
              <a:gdLst>
                <a:gd name="T0" fmla="*/ 0 w 32"/>
                <a:gd name="T1" fmla="*/ 20 h 35"/>
                <a:gd name="T2" fmla="*/ 0 w 32"/>
                <a:gd name="T3" fmla="*/ 20 h 35"/>
                <a:gd name="T4" fmla="*/ 0 w 32"/>
                <a:gd name="T5" fmla="*/ 25 h 35"/>
                <a:gd name="T6" fmla="*/ 1 w 32"/>
                <a:gd name="T7" fmla="*/ 28 h 35"/>
                <a:gd name="T8" fmla="*/ 1 w 32"/>
                <a:gd name="T9" fmla="*/ 28 h 35"/>
                <a:gd name="T10" fmla="*/ 3 w 32"/>
                <a:gd name="T11" fmla="*/ 31 h 35"/>
                <a:gd name="T12" fmla="*/ 5 w 32"/>
                <a:gd name="T13" fmla="*/ 33 h 35"/>
                <a:gd name="T14" fmla="*/ 9 w 32"/>
                <a:gd name="T15" fmla="*/ 34 h 35"/>
                <a:gd name="T16" fmla="*/ 13 w 32"/>
                <a:gd name="T17" fmla="*/ 35 h 35"/>
                <a:gd name="T18" fmla="*/ 13 w 32"/>
                <a:gd name="T19" fmla="*/ 35 h 35"/>
                <a:gd name="T20" fmla="*/ 16 w 32"/>
                <a:gd name="T21" fmla="*/ 35 h 35"/>
                <a:gd name="T22" fmla="*/ 18 w 32"/>
                <a:gd name="T23" fmla="*/ 34 h 35"/>
                <a:gd name="T24" fmla="*/ 21 w 32"/>
                <a:gd name="T25" fmla="*/ 32 h 35"/>
                <a:gd name="T26" fmla="*/ 23 w 32"/>
                <a:gd name="T27" fmla="*/ 30 h 35"/>
                <a:gd name="T28" fmla="*/ 23 w 32"/>
                <a:gd name="T29" fmla="*/ 30 h 35"/>
                <a:gd name="T30" fmla="*/ 24 w 32"/>
                <a:gd name="T31" fmla="*/ 34 h 35"/>
                <a:gd name="T32" fmla="*/ 32 w 32"/>
                <a:gd name="T33" fmla="*/ 34 h 35"/>
                <a:gd name="T34" fmla="*/ 32 w 32"/>
                <a:gd name="T35" fmla="*/ 34 h 35"/>
                <a:gd name="T36" fmla="*/ 31 w 32"/>
                <a:gd name="T37" fmla="*/ 33 h 35"/>
                <a:gd name="T38" fmla="*/ 31 w 32"/>
                <a:gd name="T39" fmla="*/ 33 h 35"/>
                <a:gd name="T40" fmla="*/ 31 w 32"/>
                <a:gd name="T41" fmla="*/ 29 h 35"/>
                <a:gd name="T42" fmla="*/ 31 w 32"/>
                <a:gd name="T43" fmla="*/ 29 h 35"/>
                <a:gd name="T44" fmla="*/ 31 w 32"/>
                <a:gd name="T45" fmla="*/ 26 h 35"/>
                <a:gd name="T46" fmla="*/ 31 w 32"/>
                <a:gd name="T47" fmla="*/ 24 h 35"/>
                <a:gd name="T48" fmla="*/ 31 w 32"/>
                <a:gd name="T49" fmla="*/ 0 h 35"/>
                <a:gd name="T50" fmla="*/ 22 w 32"/>
                <a:gd name="T51" fmla="*/ 0 h 35"/>
                <a:gd name="T52" fmla="*/ 22 w 32"/>
                <a:gd name="T53" fmla="*/ 18 h 35"/>
                <a:gd name="T54" fmla="*/ 22 w 32"/>
                <a:gd name="T55" fmla="*/ 18 h 35"/>
                <a:gd name="T56" fmla="*/ 22 w 32"/>
                <a:gd name="T57" fmla="*/ 23 h 35"/>
                <a:gd name="T58" fmla="*/ 21 w 32"/>
                <a:gd name="T59" fmla="*/ 25 h 35"/>
                <a:gd name="T60" fmla="*/ 18 w 32"/>
                <a:gd name="T61" fmla="*/ 27 h 35"/>
                <a:gd name="T62" fmla="*/ 15 w 32"/>
                <a:gd name="T63" fmla="*/ 27 h 35"/>
                <a:gd name="T64" fmla="*/ 15 w 32"/>
                <a:gd name="T65" fmla="*/ 27 h 35"/>
                <a:gd name="T66" fmla="*/ 13 w 32"/>
                <a:gd name="T67" fmla="*/ 27 h 35"/>
                <a:gd name="T68" fmla="*/ 11 w 32"/>
                <a:gd name="T69" fmla="*/ 26 h 35"/>
                <a:gd name="T70" fmla="*/ 10 w 32"/>
                <a:gd name="T71" fmla="*/ 23 h 35"/>
                <a:gd name="T72" fmla="*/ 10 w 32"/>
                <a:gd name="T73" fmla="*/ 19 h 35"/>
                <a:gd name="T74" fmla="*/ 10 w 32"/>
                <a:gd name="T75" fmla="*/ 0 h 35"/>
                <a:gd name="T76" fmla="*/ 0 w 32"/>
                <a:gd name="T77" fmla="*/ 0 h 35"/>
                <a:gd name="T78" fmla="*/ 0 w 32"/>
                <a:gd name="T79" fmla="*/ 20 h 35"/>
                <a:gd name="T80" fmla="*/ 0 w 32"/>
                <a:gd name="T81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" h="35">
                  <a:moveTo>
                    <a:pt x="0" y="20"/>
                  </a:moveTo>
                  <a:lnTo>
                    <a:pt x="0" y="20"/>
                  </a:lnTo>
                  <a:lnTo>
                    <a:pt x="0" y="25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3" y="31"/>
                  </a:lnTo>
                  <a:lnTo>
                    <a:pt x="5" y="33"/>
                  </a:lnTo>
                  <a:lnTo>
                    <a:pt x="9" y="34"/>
                  </a:lnTo>
                  <a:lnTo>
                    <a:pt x="13" y="35"/>
                  </a:lnTo>
                  <a:lnTo>
                    <a:pt x="13" y="35"/>
                  </a:lnTo>
                  <a:lnTo>
                    <a:pt x="16" y="35"/>
                  </a:lnTo>
                  <a:lnTo>
                    <a:pt x="18" y="34"/>
                  </a:lnTo>
                  <a:lnTo>
                    <a:pt x="21" y="32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4" y="34"/>
                  </a:lnTo>
                  <a:lnTo>
                    <a:pt x="32" y="34"/>
                  </a:lnTo>
                  <a:lnTo>
                    <a:pt x="32" y="34"/>
                  </a:lnTo>
                  <a:lnTo>
                    <a:pt x="31" y="33"/>
                  </a:lnTo>
                  <a:lnTo>
                    <a:pt x="31" y="33"/>
                  </a:lnTo>
                  <a:lnTo>
                    <a:pt x="31" y="29"/>
                  </a:lnTo>
                  <a:lnTo>
                    <a:pt x="31" y="29"/>
                  </a:lnTo>
                  <a:lnTo>
                    <a:pt x="31" y="26"/>
                  </a:lnTo>
                  <a:lnTo>
                    <a:pt x="31" y="24"/>
                  </a:lnTo>
                  <a:lnTo>
                    <a:pt x="31" y="0"/>
                  </a:lnTo>
                  <a:lnTo>
                    <a:pt x="22" y="0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22" y="23"/>
                  </a:lnTo>
                  <a:lnTo>
                    <a:pt x="21" y="25"/>
                  </a:lnTo>
                  <a:lnTo>
                    <a:pt x="18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3" y="27"/>
                  </a:lnTo>
                  <a:lnTo>
                    <a:pt x="11" y="26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6" name="Freeform 17"/>
            <p:cNvSpPr>
              <a:spLocks/>
            </p:cNvSpPr>
            <p:nvPr userDrawn="1"/>
          </p:nvSpPr>
          <p:spPr bwMode="auto">
            <a:xfrm>
              <a:off x="910" y="4236"/>
              <a:ext cx="22" cy="35"/>
            </a:xfrm>
            <a:custGeom>
              <a:avLst/>
              <a:gdLst>
                <a:gd name="T0" fmla="*/ 0 w 22"/>
                <a:gd name="T1" fmla="*/ 5 h 35"/>
                <a:gd name="T2" fmla="*/ 0 w 22"/>
                <a:gd name="T3" fmla="*/ 10 h 35"/>
                <a:gd name="T4" fmla="*/ 0 w 22"/>
                <a:gd name="T5" fmla="*/ 12 h 35"/>
                <a:gd name="T6" fmla="*/ 0 w 22"/>
                <a:gd name="T7" fmla="*/ 35 h 35"/>
                <a:gd name="T8" fmla="*/ 10 w 22"/>
                <a:gd name="T9" fmla="*/ 35 h 35"/>
                <a:gd name="T10" fmla="*/ 10 w 22"/>
                <a:gd name="T11" fmla="*/ 19 h 35"/>
                <a:gd name="T12" fmla="*/ 10 w 22"/>
                <a:gd name="T13" fmla="*/ 19 h 35"/>
                <a:gd name="T14" fmla="*/ 10 w 22"/>
                <a:gd name="T15" fmla="*/ 14 h 35"/>
                <a:gd name="T16" fmla="*/ 11 w 22"/>
                <a:gd name="T17" fmla="*/ 11 h 35"/>
                <a:gd name="T18" fmla="*/ 13 w 22"/>
                <a:gd name="T19" fmla="*/ 9 h 35"/>
                <a:gd name="T20" fmla="*/ 16 w 22"/>
                <a:gd name="T21" fmla="*/ 8 h 35"/>
                <a:gd name="T22" fmla="*/ 16 w 22"/>
                <a:gd name="T23" fmla="*/ 8 h 35"/>
                <a:gd name="T24" fmla="*/ 20 w 22"/>
                <a:gd name="T25" fmla="*/ 9 h 35"/>
                <a:gd name="T26" fmla="*/ 22 w 22"/>
                <a:gd name="T27" fmla="*/ 10 h 35"/>
                <a:gd name="T28" fmla="*/ 22 w 22"/>
                <a:gd name="T29" fmla="*/ 0 h 35"/>
                <a:gd name="T30" fmla="*/ 22 w 22"/>
                <a:gd name="T31" fmla="*/ 0 h 35"/>
                <a:gd name="T32" fmla="*/ 22 w 22"/>
                <a:gd name="T33" fmla="*/ 0 h 35"/>
                <a:gd name="T34" fmla="*/ 20 w 22"/>
                <a:gd name="T35" fmla="*/ 0 h 35"/>
                <a:gd name="T36" fmla="*/ 20 w 22"/>
                <a:gd name="T37" fmla="*/ 0 h 35"/>
                <a:gd name="T38" fmla="*/ 16 w 22"/>
                <a:gd name="T39" fmla="*/ 0 h 35"/>
                <a:gd name="T40" fmla="*/ 14 w 22"/>
                <a:gd name="T41" fmla="*/ 2 h 35"/>
                <a:gd name="T42" fmla="*/ 11 w 22"/>
                <a:gd name="T43" fmla="*/ 4 h 35"/>
                <a:gd name="T44" fmla="*/ 9 w 22"/>
                <a:gd name="T45" fmla="*/ 8 h 35"/>
                <a:gd name="T46" fmla="*/ 9 w 22"/>
                <a:gd name="T47" fmla="*/ 8 h 35"/>
                <a:gd name="T48" fmla="*/ 9 w 22"/>
                <a:gd name="T49" fmla="*/ 6 h 35"/>
                <a:gd name="T50" fmla="*/ 9 w 22"/>
                <a:gd name="T51" fmla="*/ 6 h 35"/>
                <a:gd name="T52" fmla="*/ 9 w 22"/>
                <a:gd name="T53" fmla="*/ 1 h 35"/>
                <a:gd name="T54" fmla="*/ 0 w 22"/>
                <a:gd name="T55" fmla="*/ 1 h 35"/>
                <a:gd name="T56" fmla="*/ 0 w 22"/>
                <a:gd name="T57" fmla="*/ 1 h 35"/>
                <a:gd name="T58" fmla="*/ 0 w 22"/>
                <a:gd name="T59" fmla="*/ 5 h 35"/>
                <a:gd name="T60" fmla="*/ 0 w 22"/>
                <a:gd name="T61" fmla="*/ 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2" h="35">
                  <a:moveTo>
                    <a:pt x="0" y="5"/>
                  </a:moveTo>
                  <a:lnTo>
                    <a:pt x="0" y="10"/>
                  </a:lnTo>
                  <a:lnTo>
                    <a:pt x="0" y="12"/>
                  </a:lnTo>
                  <a:lnTo>
                    <a:pt x="0" y="35"/>
                  </a:lnTo>
                  <a:lnTo>
                    <a:pt x="10" y="35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1" y="11"/>
                  </a:lnTo>
                  <a:lnTo>
                    <a:pt x="13" y="9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20" y="9"/>
                  </a:lnTo>
                  <a:lnTo>
                    <a:pt x="22" y="1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4" y="2"/>
                  </a:lnTo>
                  <a:lnTo>
                    <a:pt x="11" y="4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6"/>
                  </a:lnTo>
                  <a:lnTo>
                    <a:pt x="9" y="6"/>
                  </a:lnTo>
                  <a:lnTo>
                    <a:pt x="9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7" name="Freeform 18"/>
            <p:cNvSpPr>
              <a:spLocks/>
            </p:cNvSpPr>
            <p:nvPr userDrawn="1"/>
          </p:nvSpPr>
          <p:spPr bwMode="auto">
            <a:xfrm>
              <a:off x="949" y="4221"/>
              <a:ext cx="24" cy="50"/>
            </a:xfrm>
            <a:custGeom>
              <a:avLst/>
              <a:gdLst>
                <a:gd name="T0" fmla="*/ 14 w 24"/>
                <a:gd name="T1" fmla="*/ 15 h 50"/>
                <a:gd name="T2" fmla="*/ 14 w 24"/>
                <a:gd name="T3" fmla="*/ 15 h 50"/>
                <a:gd name="T4" fmla="*/ 15 w 24"/>
                <a:gd name="T5" fmla="*/ 10 h 50"/>
                <a:gd name="T6" fmla="*/ 16 w 24"/>
                <a:gd name="T7" fmla="*/ 9 h 50"/>
                <a:gd name="T8" fmla="*/ 17 w 24"/>
                <a:gd name="T9" fmla="*/ 8 h 50"/>
                <a:gd name="T10" fmla="*/ 17 w 24"/>
                <a:gd name="T11" fmla="*/ 8 h 50"/>
                <a:gd name="T12" fmla="*/ 24 w 24"/>
                <a:gd name="T13" fmla="*/ 9 h 50"/>
                <a:gd name="T14" fmla="*/ 24 w 24"/>
                <a:gd name="T15" fmla="*/ 2 h 50"/>
                <a:gd name="T16" fmla="*/ 24 w 24"/>
                <a:gd name="T17" fmla="*/ 2 h 50"/>
                <a:gd name="T18" fmla="*/ 19 w 24"/>
                <a:gd name="T19" fmla="*/ 0 h 50"/>
                <a:gd name="T20" fmla="*/ 16 w 24"/>
                <a:gd name="T21" fmla="*/ 0 h 50"/>
                <a:gd name="T22" fmla="*/ 16 w 24"/>
                <a:gd name="T23" fmla="*/ 0 h 50"/>
                <a:gd name="T24" fmla="*/ 12 w 24"/>
                <a:gd name="T25" fmla="*/ 1 h 50"/>
                <a:gd name="T26" fmla="*/ 10 w 24"/>
                <a:gd name="T27" fmla="*/ 2 h 50"/>
                <a:gd name="T28" fmla="*/ 10 w 24"/>
                <a:gd name="T29" fmla="*/ 2 h 50"/>
                <a:gd name="T30" fmla="*/ 8 w 24"/>
                <a:gd name="T31" fmla="*/ 3 h 50"/>
                <a:gd name="T32" fmla="*/ 5 w 24"/>
                <a:gd name="T33" fmla="*/ 7 h 50"/>
                <a:gd name="T34" fmla="*/ 5 w 24"/>
                <a:gd name="T35" fmla="*/ 10 h 50"/>
                <a:gd name="T36" fmla="*/ 4 w 24"/>
                <a:gd name="T37" fmla="*/ 14 h 50"/>
                <a:gd name="T38" fmla="*/ 4 w 24"/>
                <a:gd name="T39" fmla="*/ 16 h 50"/>
                <a:gd name="T40" fmla="*/ 0 w 24"/>
                <a:gd name="T41" fmla="*/ 16 h 50"/>
                <a:gd name="T42" fmla="*/ 0 w 24"/>
                <a:gd name="T43" fmla="*/ 23 h 50"/>
                <a:gd name="T44" fmla="*/ 4 w 24"/>
                <a:gd name="T45" fmla="*/ 23 h 50"/>
                <a:gd name="T46" fmla="*/ 4 w 24"/>
                <a:gd name="T47" fmla="*/ 50 h 50"/>
                <a:gd name="T48" fmla="*/ 14 w 24"/>
                <a:gd name="T49" fmla="*/ 50 h 50"/>
                <a:gd name="T50" fmla="*/ 14 w 24"/>
                <a:gd name="T51" fmla="*/ 23 h 50"/>
                <a:gd name="T52" fmla="*/ 23 w 24"/>
                <a:gd name="T53" fmla="*/ 23 h 50"/>
                <a:gd name="T54" fmla="*/ 23 w 24"/>
                <a:gd name="T55" fmla="*/ 16 h 50"/>
                <a:gd name="T56" fmla="*/ 14 w 24"/>
                <a:gd name="T57" fmla="*/ 16 h 50"/>
                <a:gd name="T58" fmla="*/ 14 w 24"/>
                <a:gd name="T59" fmla="*/ 15 h 50"/>
                <a:gd name="T60" fmla="*/ 14 w 24"/>
                <a:gd name="T61" fmla="*/ 1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4" h="50">
                  <a:moveTo>
                    <a:pt x="14" y="15"/>
                  </a:moveTo>
                  <a:lnTo>
                    <a:pt x="14" y="15"/>
                  </a:lnTo>
                  <a:lnTo>
                    <a:pt x="15" y="10"/>
                  </a:lnTo>
                  <a:lnTo>
                    <a:pt x="16" y="9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24" y="9"/>
                  </a:lnTo>
                  <a:lnTo>
                    <a:pt x="24" y="2"/>
                  </a:lnTo>
                  <a:lnTo>
                    <a:pt x="24" y="2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2" y="1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8" y="3"/>
                  </a:lnTo>
                  <a:lnTo>
                    <a:pt x="5" y="7"/>
                  </a:lnTo>
                  <a:lnTo>
                    <a:pt x="5" y="10"/>
                  </a:lnTo>
                  <a:lnTo>
                    <a:pt x="4" y="14"/>
                  </a:lnTo>
                  <a:lnTo>
                    <a:pt x="4" y="16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4" y="23"/>
                  </a:lnTo>
                  <a:lnTo>
                    <a:pt x="4" y="50"/>
                  </a:lnTo>
                  <a:lnTo>
                    <a:pt x="14" y="50"/>
                  </a:lnTo>
                  <a:lnTo>
                    <a:pt x="14" y="23"/>
                  </a:lnTo>
                  <a:lnTo>
                    <a:pt x="23" y="23"/>
                  </a:lnTo>
                  <a:lnTo>
                    <a:pt x="23" y="16"/>
                  </a:lnTo>
                  <a:lnTo>
                    <a:pt x="14" y="16"/>
                  </a:lnTo>
                  <a:lnTo>
                    <a:pt x="14" y="15"/>
                  </a:lnTo>
                  <a:lnTo>
                    <a:pt x="14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8" name="Freeform 19"/>
            <p:cNvSpPr>
              <a:spLocks noEditPoints="1"/>
            </p:cNvSpPr>
            <p:nvPr userDrawn="1"/>
          </p:nvSpPr>
          <p:spPr bwMode="auto">
            <a:xfrm>
              <a:off x="976" y="4222"/>
              <a:ext cx="32" cy="50"/>
            </a:xfrm>
            <a:custGeom>
              <a:avLst/>
              <a:gdLst>
                <a:gd name="T0" fmla="*/ 0 w 32"/>
                <a:gd name="T1" fmla="*/ 35 h 50"/>
                <a:gd name="T2" fmla="*/ 1 w 32"/>
                <a:gd name="T3" fmla="*/ 43 h 50"/>
                <a:gd name="T4" fmla="*/ 3 w 32"/>
                <a:gd name="T5" fmla="*/ 46 h 50"/>
                <a:gd name="T6" fmla="*/ 10 w 32"/>
                <a:gd name="T7" fmla="*/ 49 h 50"/>
                <a:gd name="T8" fmla="*/ 13 w 32"/>
                <a:gd name="T9" fmla="*/ 50 h 50"/>
                <a:gd name="T10" fmla="*/ 18 w 32"/>
                <a:gd name="T11" fmla="*/ 49 h 50"/>
                <a:gd name="T12" fmla="*/ 23 w 32"/>
                <a:gd name="T13" fmla="*/ 45 h 50"/>
                <a:gd name="T14" fmla="*/ 24 w 32"/>
                <a:gd name="T15" fmla="*/ 49 h 50"/>
                <a:gd name="T16" fmla="*/ 32 w 32"/>
                <a:gd name="T17" fmla="*/ 49 h 50"/>
                <a:gd name="T18" fmla="*/ 32 w 32"/>
                <a:gd name="T19" fmla="*/ 48 h 50"/>
                <a:gd name="T20" fmla="*/ 31 w 32"/>
                <a:gd name="T21" fmla="*/ 44 h 50"/>
                <a:gd name="T22" fmla="*/ 31 w 32"/>
                <a:gd name="T23" fmla="*/ 39 h 50"/>
                <a:gd name="T24" fmla="*/ 23 w 32"/>
                <a:gd name="T25" fmla="*/ 15 h 50"/>
                <a:gd name="T26" fmla="*/ 23 w 32"/>
                <a:gd name="T27" fmla="*/ 33 h 50"/>
                <a:gd name="T28" fmla="*/ 21 w 32"/>
                <a:gd name="T29" fmla="*/ 40 h 50"/>
                <a:gd name="T30" fmla="*/ 15 w 32"/>
                <a:gd name="T31" fmla="*/ 42 h 50"/>
                <a:gd name="T32" fmla="*/ 13 w 32"/>
                <a:gd name="T33" fmla="*/ 42 h 50"/>
                <a:gd name="T34" fmla="*/ 10 w 32"/>
                <a:gd name="T35" fmla="*/ 38 h 50"/>
                <a:gd name="T36" fmla="*/ 10 w 32"/>
                <a:gd name="T37" fmla="*/ 15 h 50"/>
                <a:gd name="T38" fmla="*/ 0 w 32"/>
                <a:gd name="T39" fmla="*/ 35 h 50"/>
                <a:gd name="T40" fmla="*/ 3 w 32"/>
                <a:gd name="T41" fmla="*/ 6 h 50"/>
                <a:gd name="T42" fmla="*/ 3 w 32"/>
                <a:gd name="T43" fmla="*/ 8 h 50"/>
                <a:gd name="T44" fmla="*/ 6 w 32"/>
                <a:gd name="T45" fmla="*/ 10 h 50"/>
                <a:gd name="T46" fmla="*/ 9 w 32"/>
                <a:gd name="T47" fmla="*/ 11 h 50"/>
                <a:gd name="T48" fmla="*/ 12 w 32"/>
                <a:gd name="T49" fmla="*/ 9 h 50"/>
                <a:gd name="T50" fmla="*/ 13 w 32"/>
                <a:gd name="T51" fmla="*/ 6 h 50"/>
                <a:gd name="T52" fmla="*/ 13 w 32"/>
                <a:gd name="T53" fmla="*/ 3 h 50"/>
                <a:gd name="T54" fmla="*/ 11 w 32"/>
                <a:gd name="T55" fmla="*/ 1 h 50"/>
                <a:gd name="T56" fmla="*/ 9 w 32"/>
                <a:gd name="T57" fmla="*/ 0 h 50"/>
                <a:gd name="T58" fmla="*/ 4 w 32"/>
                <a:gd name="T59" fmla="*/ 2 h 50"/>
                <a:gd name="T60" fmla="*/ 3 w 32"/>
                <a:gd name="T61" fmla="*/ 6 h 50"/>
                <a:gd name="T62" fmla="*/ 18 w 32"/>
                <a:gd name="T63" fmla="*/ 6 h 50"/>
                <a:gd name="T64" fmla="*/ 18 w 32"/>
                <a:gd name="T65" fmla="*/ 8 h 50"/>
                <a:gd name="T66" fmla="*/ 22 w 32"/>
                <a:gd name="T67" fmla="*/ 10 h 50"/>
                <a:gd name="T68" fmla="*/ 24 w 32"/>
                <a:gd name="T69" fmla="*/ 11 h 50"/>
                <a:gd name="T70" fmla="*/ 27 w 32"/>
                <a:gd name="T71" fmla="*/ 9 h 50"/>
                <a:gd name="T72" fmla="*/ 28 w 32"/>
                <a:gd name="T73" fmla="*/ 6 h 50"/>
                <a:gd name="T74" fmla="*/ 28 w 32"/>
                <a:gd name="T75" fmla="*/ 3 h 50"/>
                <a:gd name="T76" fmla="*/ 26 w 32"/>
                <a:gd name="T77" fmla="*/ 1 h 50"/>
                <a:gd name="T78" fmla="*/ 24 w 32"/>
                <a:gd name="T79" fmla="*/ 0 h 50"/>
                <a:gd name="T80" fmla="*/ 19 w 32"/>
                <a:gd name="T81" fmla="*/ 2 h 50"/>
                <a:gd name="T82" fmla="*/ 18 w 32"/>
                <a:gd name="T83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2" h="50">
                  <a:moveTo>
                    <a:pt x="0" y="35"/>
                  </a:moveTo>
                  <a:lnTo>
                    <a:pt x="0" y="35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3" y="46"/>
                  </a:lnTo>
                  <a:lnTo>
                    <a:pt x="5" y="48"/>
                  </a:lnTo>
                  <a:lnTo>
                    <a:pt x="10" y="49"/>
                  </a:lnTo>
                  <a:lnTo>
                    <a:pt x="13" y="50"/>
                  </a:lnTo>
                  <a:lnTo>
                    <a:pt x="13" y="50"/>
                  </a:lnTo>
                  <a:lnTo>
                    <a:pt x="16" y="50"/>
                  </a:lnTo>
                  <a:lnTo>
                    <a:pt x="18" y="49"/>
                  </a:lnTo>
                  <a:lnTo>
                    <a:pt x="21" y="47"/>
                  </a:lnTo>
                  <a:lnTo>
                    <a:pt x="23" y="45"/>
                  </a:lnTo>
                  <a:lnTo>
                    <a:pt x="23" y="45"/>
                  </a:lnTo>
                  <a:lnTo>
                    <a:pt x="24" y="49"/>
                  </a:lnTo>
                  <a:lnTo>
                    <a:pt x="32" y="49"/>
                  </a:lnTo>
                  <a:lnTo>
                    <a:pt x="32" y="49"/>
                  </a:lnTo>
                  <a:lnTo>
                    <a:pt x="32" y="48"/>
                  </a:lnTo>
                  <a:lnTo>
                    <a:pt x="32" y="48"/>
                  </a:lnTo>
                  <a:lnTo>
                    <a:pt x="31" y="44"/>
                  </a:lnTo>
                  <a:lnTo>
                    <a:pt x="31" y="44"/>
                  </a:lnTo>
                  <a:lnTo>
                    <a:pt x="31" y="41"/>
                  </a:lnTo>
                  <a:lnTo>
                    <a:pt x="31" y="39"/>
                  </a:lnTo>
                  <a:lnTo>
                    <a:pt x="31" y="15"/>
                  </a:lnTo>
                  <a:lnTo>
                    <a:pt x="23" y="15"/>
                  </a:lnTo>
                  <a:lnTo>
                    <a:pt x="23" y="33"/>
                  </a:lnTo>
                  <a:lnTo>
                    <a:pt x="23" y="33"/>
                  </a:lnTo>
                  <a:lnTo>
                    <a:pt x="22" y="38"/>
                  </a:lnTo>
                  <a:lnTo>
                    <a:pt x="21" y="40"/>
                  </a:lnTo>
                  <a:lnTo>
                    <a:pt x="18" y="42"/>
                  </a:lnTo>
                  <a:lnTo>
                    <a:pt x="15" y="42"/>
                  </a:lnTo>
                  <a:lnTo>
                    <a:pt x="15" y="42"/>
                  </a:lnTo>
                  <a:lnTo>
                    <a:pt x="13" y="42"/>
                  </a:lnTo>
                  <a:lnTo>
                    <a:pt x="11" y="41"/>
                  </a:lnTo>
                  <a:lnTo>
                    <a:pt x="10" y="38"/>
                  </a:lnTo>
                  <a:lnTo>
                    <a:pt x="10" y="34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0" y="35"/>
                  </a:lnTo>
                  <a:lnTo>
                    <a:pt x="0" y="35"/>
                  </a:lnTo>
                  <a:close/>
                  <a:moveTo>
                    <a:pt x="3" y="6"/>
                  </a:moveTo>
                  <a:lnTo>
                    <a:pt x="3" y="6"/>
                  </a:lnTo>
                  <a:lnTo>
                    <a:pt x="3" y="8"/>
                  </a:lnTo>
                  <a:lnTo>
                    <a:pt x="4" y="9"/>
                  </a:lnTo>
                  <a:lnTo>
                    <a:pt x="6" y="10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11" y="10"/>
                  </a:lnTo>
                  <a:lnTo>
                    <a:pt x="12" y="9"/>
                  </a:lnTo>
                  <a:lnTo>
                    <a:pt x="13" y="8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3" y="3"/>
                  </a:lnTo>
                  <a:lnTo>
                    <a:pt x="12" y="2"/>
                  </a:lnTo>
                  <a:lnTo>
                    <a:pt x="11" y="1"/>
                  </a:lnTo>
                  <a:lnTo>
                    <a:pt x="9" y="0"/>
                  </a:lnTo>
                  <a:lnTo>
                    <a:pt x="9" y="0"/>
                  </a:lnTo>
                  <a:lnTo>
                    <a:pt x="6" y="1"/>
                  </a:lnTo>
                  <a:lnTo>
                    <a:pt x="4" y="2"/>
                  </a:lnTo>
                  <a:lnTo>
                    <a:pt x="3" y="3"/>
                  </a:lnTo>
                  <a:lnTo>
                    <a:pt x="3" y="6"/>
                  </a:lnTo>
                  <a:lnTo>
                    <a:pt x="3" y="6"/>
                  </a:lnTo>
                  <a:close/>
                  <a:moveTo>
                    <a:pt x="18" y="6"/>
                  </a:moveTo>
                  <a:lnTo>
                    <a:pt x="18" y="6"/>
                  </a:lnTo>
                  <a:lnTo>
                    <a:pt x="18" y="8"/>
                  </a:lnTo>
                  <a:lnTo>
                    <a:pt x="19" y="9"/>
                  </a:lnTo>
                  <a:lnTo>
                    <a:pt x="22" y="10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6" y="10"/>
                  </a:lnTo>
                  <a:lnTo>
                    <a:pt x="27" y="9"/>
                  </a:lnTo>
                  <a:lnTo>
                    <a:pt x="28" y="8"/>
                  </a:lnTo>
                  <a:lnTo>
                    <a:pt x="28" y="6"/>
                  </a:lnTo>
                  <a:lnTo>
                    <a:pt x="28" y="6"/>
                  </a:lnTo>
                  <a:lnTo>
                    <a:pt x="28" y="3"/>
                  </a:lnTo>
                  <a:lnTo>
                    <a:pt x="27" y="2"/>
                  </a:lnTo>
                  <a:lnTo>
                    <a:pt x="26" y="1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2" y="1"/>
                  </a:lnTo>
                  <a:lnTo>
                    <a:pt x="19" y="2"/>
                  </a:lnTo>
                  <a:lnTo>
                    <a:pt x="18" y="3"/>
                  </a:lnTo>
                  <a:lnTo>
                    <a:pt x="18" y="6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9" name="Freeform 20"/>
            <p:cNvSpPr>
              <a:spLocks/>
            </p:cNvSpPr>
            <p:nvPr userDrawn="1"/>
          </p:nvSpPr>
          <p:spPr bwMode="auto">
            <a:xfrm>
              <a:off x="1016" y="4236"/>
              <a:ext cx="23" cy="35"/>
            </a:xfrm>
            <a:custGeom>
              <a:avLst/>
              <a:gdLst>
                <a:gd name="T0" fmla="*/ 1 w 23"/>
                <a:gd name="T1" fmla="*/ 5 h 35"/>
                <a:gd name="T2" fmla="*/ 1 w 23"/>
                <a:gd name="T3" fmla="*/ 10 h 35"/>
                <a:gd name="T4" fmla="*/ 1 w 23"/>
                <a:gd name="T5" fmla="*/ 12 h 35"/>
                <a:gd name="T6" fmla="*/ 1 w 23"/>
                <a:gd name="T7" fmla="*/ 35 h 35"/>
                <a:gd name="T8" fmla="*/ 10 w 23"/>
                <a:gd name="T9" fmla="*/ 35 h 35"/>
                <a:gd name="T10" fmla="*/ 10 w 23"/>
                <a:gd name="T11" fmla="*/ 19 h 35"/>
                <a:gd name="T12" fmla="*/ 10 w 23"/>
                <a:gd name="T13" fmla="*/ 19 h 35"/>
                <a:gd name="T14" fmla="*/ 11 w 23"/>
                <a:gd name="T15" fmla="*/ 14 h 35"/>
                <a:gd name="T16" fmla="*/ 12 w 23"/>
                <a:gd name="T17" fmla="*/ 11 h 35"/>
                <a:gd name="T18" fmla="*/ 14 w 23"/>
                <a:gd name="T19" fmla="*/ 9 h 35"/>
                <a:gd name="T20" fmla="*/ 17 w 23"/>
                <a:gd name="T21" fmla="*/ 8 h 35"/>
                <a:gd name="T22" fmla="*/ 17 w 23"/>
                <a:gd name="T23" fmla="*/ 8 h 35"/>
                <a:gd name="T24" fmla="*/ 19 w 23"/>
                <a:gd name="T25" fmla="*/ 9 h 35"/>
                <a:gd name="T26" fmla="*/ 23 w 23"/>
                <a:gd name="T27" fmla="*/ 10 h 35"/>
                <a:gd name="T28" fmla="*/ 23 w 23"/>
                <a:gd name="T29" fmla="*/ 0 h 35"/>
                <a:gd name="T30" fmla="*/ 22 w 23"/>
                <a:gd name="T31" fmla="*/ 0 h 35"/>
                <a:gd name="T32" fmla="*/ 22 w 23"/>
                <a:gd name="T33" fmla="*/ 0 h 35"/>
                <a:gd name="T34" fmla="*/ 19 w 23"/>
                <a:gd name="T35" fmla="*/ 0 h 35"/>
                <a:gd name="T36" fmla="*/ 19 w 23"/>
                <a:gd name="T37" fmla="*/ 0 h 35"/>
                <a:gd name="T38" fmla="*/ 17 w 23"/>
                <a:gd name="T39" fmla="*/ 0 h 35"/>
                <a:gd name="T40" fmla="*/ 14 w 23"/>
                <a:gd name="T41" fmla="*/ 2 h 35"/>
                <a:gd name="T42" fmla="*/ 12 w 23"/>
                <a:gd name="T43" fmla="*/ 4 h 35"/>
                <a:gd name="T44" fmla="*/ 10 w 23"/>
                <a:gd name="T45" fmla="*/ 8 h 35"/>
                <a:gd name="T46" fmla="*/ 10 w 23"/>
                <a:gd name="T47" fmla="*/ 8 h 35"/>
                <a:gd name="T48" fmla="*/ 10 w 23"/>
                <a:gd name="T49" fmla="*/ 6 h 35"/>
                <a:gd name="T50" fmla="*/ 10 w 23"/>
                <a:gd name="T51" fmla="*/ 6 h 35"/>
                <a:gd name="T52" fmla="*/ 9 w 23"/>
                <a:gd name="T53" fmla="*/ 1 h 35"/>
                <a:gd name="T54" fmla="*/ 0 w 23"/>
                <a:gd name="T55" fmla="*/ 1 h 35"/>
                <a:gd name="T56" fmla="*/ 0 w 23"/>
                <a:gd name="T57" fmla="*/ 1 h 35"/>
                <a:gd name="T58" fmla="*/ 1 w 23"/>
                <a:gd name="T59" fmla="*/ 5 h 35"/>
                <a:gd name="T60" fmla="*/ 1 w 23"/>
                <a:gd name="T61" fmla="*/ 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3" h="35">
                  <a:moveTo>
                    <a:pt x="1" y="5"/>
                  </a:moveTo>
                  <a:lnTo>
                    <a:pt x="1" y="10"/>
                  </a:lnTo>
                  <a:lnTo>
                    <a:pt x="1" y="12"/>
                  </a:lnTo>
                  <a:lnTo>
                    <a:pt x="1" y="35"/>
                  </a:lnTo>
                  <a:lnTo>
                    <a:pt x="10" y="35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1" y="14"/>
                  </a:lnTo>
                  <a:lnTo>
                    <a:pt x="12" y="11"/>
                  </a:lnTo>
                  <a:lnTo>
                    <a:pt x="14" y="9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9" y="9"/>
                  </a:lnTo>
                  <a:lnTo>
                    <a:pt x="23" y="10"/>
                  </a:lnTo>
                  <a:lnTo>
                    <a:pt x="23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4" y="2"/>
                  </a:lnTo>
                  <a:lnTo>
                    <a:pt x="12" y="4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9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5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1" name="Freeform 21"/>
            <p:cNvSpPr>
              <a:spLocks noEditPoints="1"/>
            </p:cNvSpPr>
            <p:nvPr userDrawn="1"/>
          </p:nvSpPr>
          <p:spPr bwMode="auto">
            <a:xfrm>
              <a:off x="1054" y="4223"/>
              <a:ext cx="43" cy="48"/>
            </a:xfrm>
            <a:custGeom>
              <a:avLst/>
              <a:gdLst>
                <a:gd name="T0" fmla="*/ 0 w 43"/>
                <a:gd name="T1" fmla="*/ 48 h 48"/>
                <a:gd name="T2" fmla="*/ 9 w 43"/>
                <a:gd name="T3" fmla="*/ 48 h 48"/>
                <a:gd name="T4" fmla="*/ 13 w 43"/>
                <a:gd name="T5" fmla="*/ 39 h 48"/>
                <a:gd name="T6" fmla="*/ 30 w 43"/>
                <a:gd name="T7" fmla="*/ 39 h 48"/>
                <a:gd name="T8" fmla="*/ 33 w 43"/>
                <a:gd name="T9" fmla="*/ 48 h 48"/>
                <a:gd name="T10" fmla="*/ 43 w 43"/>
                <a:gd name="T11" fmla="*/ 48 h 48"/>
                <a:gd name="T12" fmla="*/ 26 w 43"/>
                <a:gd name="T13" fmla="*/ 0 h 48"/>
                <a:gd name="T14" fmla="*/ 16 w 43"/>
                <a:gd name="T15" fmla="*/ 0 h 48"/>
                <a:gd name="T16" fmla="*/ 0 w 43"/>
                <a:gd name="T17" fmla="*/ 48 h 48"/>
                <a:gd name="T18" fmla="*/ 0 w 43"/>
                <a:gd name="T19" fmla="*/ 48 h 48"/>
                <a:gd name="T20" fmla="*/ 15 w 43"/>
                <a:gd name="T21" fmla="*/ 30 h 48"/>
                <a:gd name="T22" fmla="*/ 21 w 43"/>
                <a:gd name="T23" fmla="*/ 11 h 48"/>
                <a:gd name="T24" fmla="*/ 28 w 43"/>
                <a:gd name="T25" fmla="*/ 30 h 48"/>
                <a:gd name="T26" fmla="*/ 15 w 43"/>
                <a:gd name="T27" fmla="*/ 30 h 48"/>
                <a:gd name="T28" fmla="*/ 15 w 43"/>
                <a:gd name="T29" fmla="*/ 3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3" h="48">
                  <a:moveTo>
                    <a:pt x="0" y="48"/>
                  </a:moveTo>
                  <a:lnTo>
                    <a:pt x="9" y="48"/>
                  </a:lnTo>
                  <a:lnTo>
                    <a:pt x="13" y="39"/>
                  </a:lnTo>
                  <a:lnTo>
                    <a:pt x="30" y="39"/>
                  </a:lnTo>
                  <a:lnTo>
                    <a:pt x="33" y="48"/>
                  </a:lnTo>
                  <a:lnTo>
                    <a:pt x="43" y="48"/>
                  </a:lnTo>
                  <a:lnTo>
                    <a:pt x="26" y="0"/>
                  </a:lnTo>
                  <a:lnTo>
                    <a:pt x="16" y="0"/>
                  </a:lnTo>
                  <a:lnTo>
                    <a:pt x="0" y="48"/>
                  </a:lnTo>
                  <a:lnTo>
                    <a:pt x="0" y="48"/>
                  </a:lnTo>
                  <a:close/>
                  <a:moveTo>
                    <a:pt x="15" y="30"/>
                  </a:moveTo>
                  <a:lnTo>
                    <a:pt x="21" y="11"/>
                  </a:lnTo>
                  <a:lnTo>
                    <a:pt x="28" y="30"/>
                  </a:lnTo>
                  <a:lnTo>
                    <a:pt x="15" y="30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auto">
            <a:xfrm>
              <a:off x="1101" y="4236"/>
              <a:ext cx="22" cy="35"/>
            </a:xfrm>
            <a:custGeom>
              <a:avLst/>
              <a:gdLst>
                <a:gd name="T0" fmla="*/ 0 w 22"/>
                <a:gd name="T1" fmla="*/ 5 h 35"/>
                <a:gd name="T2" fmla="*/ 0 w 22"/>
                <a:gd name="T3" fmla="*/ 10 h 35"/>
                <a:gd name="T4" fmla="*/ 1 w 22"/>
                <a:gd name="T5" fmla="*/ 12 h 35"/>
                <a:gd name="T6" fmla="*/ 1 w 22"/>
                <a:gd name="T7" fmla="*/ 35 h 35"/>
                <a:gd name="T8" fmla="*/ 10 w 22"/>
                <a:gd name="T9" fmla="*/ 35 h 35"/>
                <a:gd name="T10" fmla="*/ 10 w 22"/>
                <a:gd name="T11" fmla="*/ 19 h 35"/>
                <a:gd name="T12" fmla="*/ 10 w 22"/>
                <a:gd name="T13" fmla="*/ 19 h 35"/>
                <a:gd name="T14" fmla="*/ 10 w 22"/>
                <a:gd name="T15" fmla="*/ 14 h 35"/>
                <a:gd name="T16" fmla="*/ 12 w 22"/>
                <a:gd name="T17" fmla="*/ 11 h 35"/>
                <a:gd name="T18" fmla="*/ 14 w 22"/>
                <a:gd name="T19" fmla="*/ 9 h 35"/>
                <a:gd name="T20" fmla="*/ 16 w 22"/>
                <a:gd name="T21" fmla="*/ 8 h 35"/>
                <a:gd name="T22" fmla="*/ 16 w 22"/>
                <a:gd name="T23" fmla="*/ 8 h 35"/>
                <a:gd name="T24" fmla="*/ 20 w 22"/>
                <a:gd name="T25" fmla="*/ 9 h 35"/>
                <a:gd name="T26" fmla="*/ 22 w 22"/>
                <a:gd name="T27" fmla="*/ 10 h 35"/>
                <a:gd name="T28" fmla="*/ 22 w 22"/>
                <a:gd name="T29" fmla="*/ 0 h 35"/>
                <a:gd name="T30" fmla="*/ 22 w 22"/>
                <a:gd name="T31" fmla="*/ 0 h 35"/>
                <a:gd name="T32" fmla="*/ 22 w 22"/>
                <a:gd name="T33" fmla="*/ 0 h 35"/>
                <a:gd name="T34" fmla="*/ 20 w 22"/>
                <a:gd name="T35" fmla="*/ 0 h 35"/>
                <a:gd name="T36" fmla="*/ 20 w 22"/>
                <a:gd name="T37" fmla="*/ 0 h 35"/>
                <a:gd name="T38" fmla="*/ 16 w 22"/>
                <a:gd name="T39" fmla="*/ 0 h 35"/>
                <a:gd name="T40" fmla="*/ 14 w 22"/>
                <a:gd name="T41" fmla="*/ 2 h 35"/>
                <a:gd name="T42" fmla="*/ 12 w 22"/>
                <a:gd name="T43" fmla="*/ 4 h 35"/>
                <a:gd name="T44" fmla="*/ 10 w 22"/>
                <a:gd name="T45" fmla="*/ 8 h 35"/>
                <a:gd name="T46" fmla="*/ 10 w 22"/>
                <a:gd name="T47" fmla="*/ 8 h 35"/>
                <a:gd name="T48" fmla="*/ 10 w 22"/>
                <a:gd name="T49" fmla="*/ 6 h 35"/>
                <a:gd name="T50" fmla="*/ 10 w 22"/>
                <a:gd name="T51" fmla="*/ 6 h 35"/>
                <a:gd name="T52" fmla="*/ 9 w 22"/>
                <a:gd name="T53" fmla="*/ 1 h 35"/>
                <a:gd name="T54" fmla="*/ 0 w 22"/>
                <a:gd name="T55" fmla="*/ 1 h 35"/>
                <a:gd name="T56" fmla="*/ 0 w 22"/>
                <a:gd name="T57" fmla="*/ 1 h 35"/>
                <a:gd name="T58" fmla="*/ 0 w 22"/>
                <a:gd name="T59" fmla="*/ 5 h 35"/>
                <a:gd name="T60" fmla="*/ 0 w 22"/>
                <a:gd name="T61" fmla="*/ 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2" h="35">
                  <a:moveTo>
                    <a:pt x="0" y="5"/>
                  </a:moveTo>
                  <a:lnTo>
                    <a:pt x="0" y="10"/>
                  </a:lnTo>
                  <a:lnTo>
                    <a:pt x="1" y="12"/>
                  </a:lnTo>
                  <a:lnTo>
                    <a:pt x="1" y="35"/>
                  </a:lnTo>
                  <a:lnTo>
                    <a:pt x="10" y="35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2" y="11"/>
                  </a:lnTo>
                  <a:lnTo>
                    <a:pt x="14" y="9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20" y="9"/>
                  </a:lnTo>
                  <a:lnTo>
                    <a:pt x="22" y="1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4" y="2"/>
                  </a:lnTo>
                  <a:lnTo>
                    <a:pt x="12" y="4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9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4" name="Freeform 23"/>
            <p:cNvSpPr>
              <a:spLocks noEditPoints="1"/>
            </p:cNvSpPr>
            <p:nvPr userDrawn="1"/>
          </p:nvSpPr>
          <p:spPr bwMode="auto">
            <a:xfrm>
              <a:off x="1128" y="4222"/>
              <a:ext cx="34" cy="50"/>
            </a:xfrm>
            <a:custGeom>
              <a:avLst/>
              <a:gdLst>
                <a:gd name="T0" fmla="*/ 1 w 34"/>
                <a:gd name="T1" fmla="*/ 41 h 50"/>
                <a:gd name="T2" fmla="*/ 1 w 34"/>
                <a:gd name="T3" fmla="*/ 43 h 50"/>
                <a:gd name="T4" fmla="*/ 1 w 34"/>
                <a:gd name="T5" fmla="*/ 43 h 50"/>
                <a:gd name="T6" fmla="*/ 1 w 34"/>
                <a:gd name="T7" fmla="*/ 43 h 50"/>
                <a:gd name="T8" fmla="*/ 0 w 34"/>
                <a:gd name="T9" fmla="*/ 49 h 50"/>
                <a:gd name="T10" fmla="*/ 9 w 34"/>
                <a:gd name="T11" fmla="*/ 49 h 50"/>
                <a:gd name="T12" fmla="*/ 9 w 34"/>
                <a:gd name="T13" fmla="*/ 49 h 50"/>
                <a:gd name="T14" fmla="*/ 9 w 34"/>
                <a:gd name="T15" fmla="*/ 45 h 50"/>
                <a:gd name="T16" fmla="*/ 9 w 34"/>
                <a:gd name="T17" fmla="*/ 45 h 50"/>
                <a:gd name="T18" fmla="*/ 11 w 34"/>
                <a:gd name="T19" fmla="*/ 47 h 50"/>
                <a:gd name="T20" fmla="*/ 13 w 34"/>
                <a:gd name="T21" fmla="*/ 49 h 50"/>
                <a:gd name="T22" fmla="*/ 15 w 34"/>
                <a:gd name="T23" fmla="*/ 50 h 50"/>
                <a:gd name="T24" fmla="*/ 19 w 34"/>
                <a:gd name="T25" fmla="*/ 50 h 50"/>
                <a:gd name="T26" fmla="*/ 19 w 34"/>
                <a:gd name="T27" fmla="*/ 50 h 50"/>
                <a:gd name="T28" fmla="*/ 22 w 34"/>
                <a:gd name="T29" fmla="*/ 50 h 50"/>
                <a:gd name="T30" fmla="*/ 25 w 34"/>
                <a:gd name="T31" fmla="*/ 49 h 50"/>
                <a:gd name="T32" fmla="*/ 27 w 34"/>
                <a:gd name="T33" fmla="*/ 47 h 50"/>
                <a:gd name="T34" fmla="*/ 29 w 34"/>
                <a:gd name="T35" fmla="*/ 45 h 50"/>
                <a:gd name="T36" fmla="*/ 33 w 34"/>
                <a:gd name="T37" fmla="*/ 40 h 50"/>
                <a:gd name="T38" fmla="*/ 34 w 34"/>
                <a:gd name="T39" fmla="*/ 32 h 50"/>
                <a:gd name="T40" fmla="*/ 34 w 34"/>
                <a:gd name="T41" fmla="*/ 32 h 50"/>
                <a:gd name="T42" fmla="*/ 33 w 34"/>
                <a:gd name="T43" fmla="*/ 25 h 50"/>
                <a:gd name="T44" fmla="*/ 29 w 34"/>
                <a:gd name="T45" fmla="*/ 19 h 50"/>
                <a:gd name="T46" fmla="*/ 25 w 34"/>
                <a:gd name="T47" fmla="*/ 15 h 50"/>
                <a:gd name="T48" fmla="*/ 23 w 34"/>
                <a:gd name="T49" fmla="*/ 14 h 50"/>
                <a:gd name="T50" fmla="*/ 20 w 34"/>
                <a:gd name="T51" fmla="*/ 14 h 50"/>
                <a:gd name="T52" fmla="*/ 20 w 34"/>
                <a:gd name="T53" fmla="*/ 14 h 50"/>
                <a:gd name="T54" fmla="*/ 16 w 34"/>
                <a:gd name="T55" fmla="*/ 14 h 50"/>
                <a:gd name="T56" fmla="*/ 14 w 34"/>
                <a:gd name="T57" fmla="*/ 15 h 50"/>
                <a:gd name="T58" fmla="*/ 10 w 34"/>
                <a:gd name="T59" fmla="*/ 19 h 50"/>
                <a:gd name="T60" fmla="*/ 10 w 34"/>
                <a:gd name="T61" fmla="*/ 0 h 50"/>
                <a:gd name="T62" fmla="*/ 1 w 34"/>
                <a:gd name="T63" fmla="*/ 0 h 50"/>
                <a:gd name="T64" fmla="*/ 1 w 34"/>
                <a:gd name="T65" fmla="*/ 41 h 50"/>
                <a:gd name="T66" fmla="*/ 1 w 34"/>
                <a:gd name="T67" fmla="*/ 41 h 50"/>
                <a:gd name="T68" fmla="*/ 25 w 34"/>
                <a:gd name="T69" fmla="*/ 32 h 50"/>
                <a:gd name="T70" fmla="*/ 25 w 34"/>
                <a:gd name="T71" fmla="*/ 32 h 50"/>
                <a:gd name="T72" fmla="*/ 24 w 34"/>
                <a:gd name="T73" fmla="*/ 36 h 50"/>
                <a:gd name="T74" fmla="*/ 23 w 34"/>
                <a:gd name="T75" fmla="*/ 40 h 50"/>
                <a:gd name="T76" fmla="*/ 21 w 34"/>
                <a:gd name="T77" fmla="*/ 42 h 50"/>
                <a:gd name="T78" fmla="*/ 18 w 34"/>
                <a:gd name="T79" fmla="*/ 43 h 50"/>
                <a:gd name="T80" fmla="*/ 18 w 34"/>
                <a:gd name="T81" fmla="*/ 43 h 50"/>
                <a:gd name="T82" fmla="*/ 14 w 34"/>
                <a:gd name="T83" fmla="*/ 42 h 50"/>
                <a:gd name="T84" fmla="*/ 12 w 34"/>
                <a:gd name="T85" fmla="*/ 40 h 50"/>
                <a:gd name="T86" fmla="*/ 10 w 34"/>
                <a:gd name="T87" fmla="*/ 36 h 50"/>
                <a:gd name="T88" fmla="*/ 10 w 34"/>
                <a:gd name="T89" fmla="*/ 32 h 50"/>
                <a:gd name="T90" fmla="*/ 10 w 34"/>
                <a:gd name="T91" fmla="*/ 32 h 50"/>
                <a:gd name="T92" fmla="*/ 11 w 34"/>
                <a:gd name="T93" fmla="*/ 28 h 50"/>
                <a:gd name="T94" fmla="*/ 12 w 34"/>
                <a:gd name="T95" fmla="*/ 25 h 50"/>
                <a:gd name="T96" fmla="*/ 14 w 34"/>
                <a:gd name="T97" fmla="*/ 23 h 50"/>
                <a:gd name="T98" fmla="*/ 18 w 34"/>
                <a:gd name="T99" fmla="*/ 22 h 50"/>
                <a:gd name="T100" fmla="*/ 18 w 34"/>
                <a:gd name="T101" fmla="*/ 22 h 50"/>
                <a:gd name="T102" fmla="*/ 21 w 34"/>
                <a:gd name="T103" fmla="*/ 23 h 50"/>
                <a:gd name="T104" fmla="*/ 23 w 34"/>
                <a:gd name="T105" fmla="*/ 25 h 50"/>
                <a:gd name="T106" fmla="*/ 24 w 34"/>
                <a:gd name="T107" fmla="*/ 28 h 50"/>
                <a:gd name="T108" fmla="*/ 25 w 34"/>
                <a:gd name="T109" fmla="*/ 32 h 50"/>
                <a:gd name="T110" fmla="*/ 25 w 34"/>
                <a:gd name="T111" fmla="*/ 3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4" h="50">
                  <a:moveTo>
                    <a:pt x="1" y="4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0" y="49"/>
                  </a:lnTo>
                  <a:lnTo>
                    <a:pt x="9" y="49"/>
                  </a:lnTo>
                  <a:lnTo>
                    <a:pt x="9" y="49"/>
                  </a:lnTo>
                  <a:lnTo>
                    <a:pt x="9" y="45"/>
                  </a:lnTo>
                  <a:lnTo>
                    <a:pt x="9" y="45"/>
                  </a:lnTo>
                  <a:lnTo>
                    <a:pt x="11" y="47"/>
                  </a:lnTo>
                  <a:lnTo>
                    <a:pt x="13" y="49"/>
                  </a:lnTo>
                  <a:lnTo>
                    <a:pt x="15" y="50"/>
                  </a:lnTo>
                  <a:lnTo>
                    <a:pt x="19" y="50"/>
                  </a:lnTo>
                  <a:lnTo>
                    <a:pt x="19" y="50"/>
                  </a:lnTo>
                  <a:lnTo>
                    <a:pt x="22" y="50"/>
                  </a:lnTo>
                  <a:lnTo>
                    <a:pt x="25" y="49"/>
                  </a:lnTo>
                  <a:lnTo>
                    <a:pt x="27" y="47"/>
                  </a:lnTo>
                  <a:lnTo>
                    <a:pt x="29" y="45"/>
                  </a:lnTo>
                  <a:lnTo>
                    <a:pt x="33" y="40"/>
                  </a:lnTo>
                  <a:lnTo>
                    <a:pt x="34" y="32"/>
                  </a:lnTo>
                  <a:lnTo>
                    <a:pt x="34" y="32"/>
                  </a:lnTo>
                  <a:lnTo>
                    <a:pt x="33" y="25"/>
                  </a:lnTo>
                  <a:lnTo>
                    <a:pt x="29" y="19"/>
                  </a:lnTo>
                  <a:lnTo>
                    <a:pt x="25" y="15"/>
                  </a:lnTo>
                  <a:lnTo>
                    <a:pt x="23" y="14"/>
                  </a:lnTo>
                  <a:lnTo>
                    <a:pt x="20" y="14"/>
                  </a:lnTo>
                  <a:lnTo>
                    <a:pt x="20" y="14"/>
                  </a:lnTo>
                  <a:lnTo>
                    <a:pt x="16" y="14"/>
                  </a:lnTo>
                  <a:lnTo>
                    <a:pt x="14" y="15"/>
                  </a:lnTo>
                  <a:lnTo>
                    <a:pt x="10" y="19"/>
                  </a:lnTo>
                  <a:lnTo>
                    <a:pt x="10" y="0"/>
                  </a:lnTo>
                  <a:lnTo>
                    <a:pt x="1" y="0"/>
                  </a:lnTo>
                  <a:lnTo>
                    <a:pt x="1" y="41"/>
                  </a:lnTo>
                  <a:lnTo>
                    <a:pt x="1" y="41"/>
                  </a:lnTo>
                  <a:close/>
                  <a:moveTo>
                    <a:pt x="25" y="32"/>
                  </a:moveTo>
                  <a:lnTo>
                    <a:pt x="25" y="32"/>
                  </a:lnTo>
                  <a:lnTo>
                    <a:pt x="24" y="36"/>
                  </a:lnTo>
                  <a:lnTo>
                    <a:pt x="23" y="40"/>
                  </a:lnTo>
                  <a:lnTo>
                    <a:pt x="21" y="42"/>
                  </a:lnTo>
                  <a:lnTo>
                    <a:pt x="18" y="43"/>
                  </a:lnTo>
                  <a:lnTo>
                    <a:pt x="18" y="43"/>
                  </a:lnTo>
                  <a:lnTo>
                    <a:pt x="14" y="42"/>
                  </a:lnTo>
                  <a:lnTo>
                    <a:pt x="12" y="40"/>
                  </a:lnTo>
                  <a:lnTo>
                    <a:pt x="10" y="36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1" y="28"/>
                  </a:lnTo>
                  <a:lnTo>
                    <a:pt x="12" y="25"/>
                  </a:lnTo>
                  <a:lnTo>
                    <a:pt x="14" y="23"/>
                  </a:lnTo>
                  <a:lnTo>
                    <a:pt x="18" y="22"/>
                  </a:lnTo>
                  <a:lnTo>
                    <a:pt x="18" y="22"/>
                  </a:lnTo>
                  <a:lnTo>
                    <a:pt x="21" y="23"/>
                  </a:lnTo>
                  <a:lnTo>
                    <a:pt x="23" y="25"/>
                  </a:lnTo>
                  <a:lnTo>
                    <a:pt x="24" y="28"/>
                  </a:lnTo>
                  <a:lnTo>
                    <a:pt x="25" y="32"/>
                  </a:lnTo>
                  <a:lnTo>
                    <a:pt x="25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5" name="Freeform 24"/>
            <p:cNvSpPr>
              <a:spLocks noEditPoints="1"/>
            </p:cNvSpPr>
            <p:nvPr userDrawn="1"/>
          </p:nvSpPr>
          <p:spPr bwMode="auto">
            <a:xfrm>
              <a:off x="1166" y="4236"/>
              <a:ext cx="34" cy="36"/>
            </a:xfrm>
            <a:custGeom>
              <a:avLst/>
              <a:gdLst>
                <a:gd name="T0" fmla="*/ 34 w 34"/>
                <a:gd name="T1" fmla="*/ 18 h 36"/>
                <a:gd name="T2" fmla="*/ 34 w 34"/>
                <a:gd name="T3" fmla="*/ 18 h 36"/>
                <a:gd name="T4" fmla="*/ 32 w 34"/>
                <a:gd name="T5" fmla="*/ 11 h 36"/>
                <a:gd name="T6" fmla="*/ 31 w 34"/>
                <a:gd name="T7" fmla="*/ 8 h 36"/>
                <a:gd name="T8" fmla="*/ 29 w 34"/>
                <a:gd name="T9" fmla="*/ 4 h 36"/>
                <a:gd name="T10" fmla="*/ 27 w 34"/>
                <a:gd name="T11" fmla="*/ 2 h 36"/>
                <a:gd name="T12" fmla="*/ 24 w 34"/>
                <a:gd name="T13" fmla="*/ 1 h 36"/>
                <a:gd name="T14" fmla="*/ 21 w 34"/>
                <a:gd name="T15" fmla="*/ 0 h 36"/>
                <a:gd name="T16" fmla="*/ 17 w 34"/>
                <a:gd name="T17" fmla="*/ 0 h 36"/>
                <a:gd name="T18" fmla="*/ 17 w 34"/>
                <a:gd name="T19" fmla="*/ 0 h 36"/>
                <a:gd name="T20" fmla="*/ 14 w 34"/>
                <a:gd name="T21" fmla="*/ 0 h 36"/>
                <a:gd name="T22" fmla="*/ 10 w 34"/>
                <a:gd name="T23" fmla="*/ 1 h 36"/>
                <a:gd name="T24" fmla="*/ 8 w 34"/>
                <a:gd name="T25" fmla="*/ 3 h 36"/>
                <a:gd name="T26" fmla="*/ 4 w 34"/>
                <a:gd name="T27" fmla="*/ 5 h 36"/>
                <a:gd name="T28" fmla="*/ 3 w 34"/>
                <a:gd name="T29" fmla="*/ 8 h 36"/>
                <a:gd name="T30" fmla="*/ 1 w 34"/>
                <a:gd name="T31" fmla="*/ 11 h 36"/>
                <a:gd name="T32" fmla="*/ 0 w 34"/>
                <a:gd name="T33" fmla="*/ 15 h 36"/>
                <a:gd name="T34" fmla="*/ 0 w 34"/>
                <a:gd name="T35" fmla="*/ 18 h 36"/>
                <a:gd name="T36" fmla="*/ 0 w 34"/>
                <a:gd name="T37" fmla="*/ 18 h 36"/>
                <a:gd name="T38" fmla="*/ 0 w 34"/>
                <a:gd name="T39" fmla="*/ 22 h 36"/>
                <a:gd name="T40" fmla="*/ 1 w 34"/>
                <a:gd name="T41" fmla="*/ 26 h 36"/>
                <a:gd name="T42" fmla="*/ 3 w 34"/>
                <a:gd name="T43" fmla="*/ 29 h 36"/>
                <a:gd name="T44" fmla="*/ 4 w 34"/>
                <a:gd name="T45" fmla="*/ 32 h 36"/>
                <a:gd name="T46" fmla="*/ 8 w 34"/>
                <a:gd name="T47" fmla="*/ 33 h 36"/>
                <a:gd name="T48" fmla="*/ 10 w 34"/>
                <a:gd name="T49" fmla="*/ 35 h 36"/>
                <a:gd name="T50" fmla="*/ 14 w 34"/>
                <a:gd name="T51" fmla="*/ 36 h 36"/>
                <a:gd name="T52" fmla="*/ 17 w 34"/>
                <a:gd name="T53" fmla="*/ 36 h 36"/>
                <a:gd name="T54" fmla="*/ 17 w 34"/>
                <a:gd name="T55" fmla="*/ 36 h 36"/>
                <a:gd name="T56" fmla="*/ 23 w 34"/>
                <a:gd name="T57" fmla="*/ 35 h 36"/>
                <a:gd name="T58" fmla="*/ 27 w 34"/>
                <a:gd name="T59" fmla="*/ 33 h 36"/>
                <a:gd name="T60" fmla="*/ 30 w 34"/>
                <a:gd name="T61" fmla="*/ 30 h 36"/>
                <a:gd name="T62" fmla="*/ 32 w 34"/>
                <a:gd name="T63" fmla="*/ 26 h 36"/>
                <a:gd name="T64" fmla="*/ 25 w 34"/>
                <a:gd name="T65" fmla="*/ 26 h 36"/>
                <a:gd name="T66" fmla="*/ 25 w 34"/>
                <a:gd name="T67" fmla="*/ 26 h 36"/>
                <a:gd name="T68" fmla="*/ 22 w 34"/>
                <a:gd name="T69" fmla="*/ 28 h 36"/>
                <a:gd name="T70" fmla="*/ 17 w 34"/>
                <a:gd name="T71" fmla="*/ 29 h 36"/>
                <a:gd name="T72" fmla="*/ 17 w 34"/>
                <a:gd name="T73" fmla="*/ 29 h 36"/>
                <a:gd name="T74" fmla="*/ 14 w 34"/>
                <a:gd name="T75" fmla="*/ 29 h 36"/>
                <a:gd name="T76" fmla="*/ 12 w 34"/>
                <a:gd name="T77" fmla="*/ 27 h 36"/>
                <a:gd name="T78" fmla="*/ 10 w 34"/>
                <a:gd name="T79" fmla="*/ 25 h 36"/>
                <a:gd name="T80" fmla="*/ 9 w 34"/>
                <a:gd name="T81" fmla="*/ 20 h 36"/>
                <a:gd name="T82" fmla="*/ 34 w 34"/>
                <a:gd name="T83" fmla="*/ 20 h 36"/>
                <a:gd name="T84" fmla="*/ 34 w 34"/>
                <a:gd name="T85" fmla="*/ 20 h 36"/>
                <a:gd name="T86" fmla="*/ 34 w 34"/>
                <a:gd name="T87" fmla="*/ 18 h 36"/>
                <a:gd name="T88" fmla="*/ 34 w 34"/>
                <a:gd name="T89" fmla="*/ 18 h 36"/>
                <a:gd name="T90" fmla="*/ 10 w 34"/>
                <a:gd name="T91" fmla="*/ 14 h 36"/>
                <a:gd name="T92" fmla="*/ 10 w 34"/>
                <a:gd name="T93" fmla="*/ 14 h 36"/>
                <a:gd name="T94" fmla="*/ 11 w 34"/>
                <a:gd name="T95" fmla="*/ 11 h 36"/>
                <a:gd name="T96" fmla="*/ 12 w 34"/>
                <a:gd name="T97" fmla="*/ 9 h 36"/>
                <a:gd name="T98" fmla="*/ 14 w 34"/>
                <a:gd name="T99" fmla="*/ 8 h 36"/>
                <a:gd name="T100" fmla="*/ 17 w 34"/>
                <a:gd name="T101" fmla="*/ 6 h 36"/>
                <a:gd name="T102" fmla="*/ 17 w 34"/>
                <a:gd name="T103" fmla="*/ 6 h 36"/>
                <a:gd name="T104" fmla="*/ 20 w 34"/>
                <a:gd name="T105" fmla="*/ 8 h 36"/>
                <a:gd name="T106" fmla="*/ 22 w 34"/>
                <a:gd name="T107" fmla="*/ 9 h 36"/>
                <a:gd name="T108" fmla="*/ 24 w 34"/>
                <a:gd name="T109" fmla="*/ 11 h 36"/>
                <a:gd name="T110" fmla="*/ 24 w 34"/>
                <a:gd name="T111" fmla="*/ 14 h 36"/>
                <a:gd name="T112" fmla="*/ 10 w 34"/>
                <a:gd name="T113" fmla="*/ 14 h 36"/>
                <a:gd name="T114" fmla="*/ 10 w 34"/>
                <a:gd name="T115" fmla="*/ 1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" h="36">
                  <a:moveTo>
                    <a:pt x="34" y="18"/>
                  </a:moveTo>
                  <a:lnTo>
                    <a:pt x="34" y="18"/>
                  </a:lnTo>
                  <a:lnTo>
                    <a:pt x="32" y="11"/>
                  </a:lnTo>
                  <a:lnTo>
                    <a:pt x="31" y="8"/>
                  </a:lnTo>
                  <a:lnTo>
                    <a:pt x="29" y="4"/>
                  </a:lnTo>
                  <a:lnTo>
                    <a:pt x="27" y="2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4" y="5"/>
                  </a:lnTo>
                  <a:lnTo>
                    <a:pt x="3" y="8"/>
                  </a:lnTo>
                  <a:lnTo>
                    <a:pt x="1" y="11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1" y="26"/>
                  </a:lnTo>
                  <a:lnTo>
                    <a:pt x="3" y="29"/>
                  </a:lnTo>
                  <a:lnTo>
                    <a:pt x="4" y="32"/>
                  </a:lnTo>
                  <a:lnTo>
                    <a:pt x="8" y="33"/>
                  </a:lnTo>
                  <a:lnTo>
                    <a:pt x="10" y="35"/>
                  </a:lnTo>
                  <a:lnTo>
                    <a:pt x="14" y="36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23" y="35"/>
                  </a:lnTo>
                  <a:lnTo>
                    <a:pt x="27" y="33"/>
                  </a:lnTo>
                  <a:lnTo>
                    <a:pt x="30" y="30"/>
                  </a:lnTo>
                  <a:lnTo>
                    <a:pt x="32" y="26"/>
                  </a:lnTo>
                  <a:lnTo>
                    <a:pt x="25" y="26"/>
                  </a:lnTo>
                  <a:lnTo>
                    <a:pt x="25" y="26"/>
                  </a:lnTo>
                  <a:lnTo>
                    <a:pt x="22" y="28"/>
                  </a:lnTo>
                  <a:lnTo>
                    <a:pt x="17" y="29"/>
                  </a:lnTo>
                  <a:lnTo>
                    <a:pt x="17" y="29"/>
                  </a:lnTo>
                  <a:lnTo>
                    <a:pt x="14" y="29"/>
                  </a:lnTo>
                  <a:lnTo>
                    <a:pt x="12" y="27"/>
                  </a:lnTo>
                  <a:lnTo>
                    <a:pt x="10" y="25"/>
                  </a:lnTo>
                  <a:lnTo>
                    <a:pt x="9" y="20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34" y="18"/>
                  </a:lnTo>
                  <a:lnTo>
                    <a:pt x="34" y="18"/>
                  </a:lnTo>
                  <a:close/>
                  <a:moveTo>
                    <a:pt x="10" y="14"/>
                  </a:moveTo>
                  <a:lnTo>
                    <a:pt x="10" y="14"/>
                  </a:lnTo>
                  <a:lnTo>
                    <a:pt x="11" y="11"/>
                  </a:lnTo>
                  <a:lnTo>
                    <a:pt x="12" y="9"/>
                  </a:lnTo>
                  <a:lnTo>
                    <a:pt x="14" y="8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20" y="8"/>
                  </a:lnTo>
                  <a:lnTo>
                    <a:pt x="22" y="9"/>
                  </a:lnTo>
                  <a:lnTo>
                    <a:pt x="24" y="11"/>
                  </a:lnTo>
                  <a:lnTo>
                    <a:pt x="24" y="14"/>
                  </a:lnTo>
                  <a:lnTo>
                    <a:pt x="10" y="14"/>
                  </a:lnTo>
                  <a:lnTo>
                    <a:pt x="1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6" name="Freeform 25"/>
            <p:cNvSpPr>
              <a:spLocks noEditPoints="1"/>
            </p:cNvSpPr>
            <p:nvPr userDrawn="1"/>
          </p:nvSpPr>
          <p:spPr bwMode="auto">
            <a:xfrm>
              <a:off x="1205" y="4222"/>
              <a:ext cx="11" cy="49"/>
            </a:xfrm>
            <a:custGeom>
              <a:avLst/>
              <a:gdLst>
                <a:gd name="T0" fmla="*/ 1 w 11"/>
                <a:gd name="T1" fmla="*/ 49 h 49"/>
                <a:gd name="T2" fmla="*/ 11 w 11"/>
                <a:gd name="T3" fmla="*/ 49 h 49"/>
                <a:gd name="T4" fmla="*/ 11 w 11"/>
                <a:gd name="T5" fmla="*/ 15 h 49"/>
                <a:gd name="T6" fmla="*/ 1 w 11"/>
                <a:gd name="T7" fmla="*/ 15 h 49"/>
                <a:gd name="T8" fmla="*/ 1 w 11"/>
                <a:gd name="T9" fmla="*/ 49 h 49"/>
                <a:gd name="T10" fmla="*/ 1 w 11"/>
                <a:gd name="T11" fmla="*/ 49 h 49"/>
                <a:gd name="T12" fmla="*/ 0 w 11"/>
                <a:gd name="T13" fmla="*/ 6 h 49"/>
                <a:gd name="T14" fmla="*/ 0 w 11"/>
                <a:gd name="T15" fmla="*/ 6 h 49"/>
                <a:gd name="T16" fmla="*/ 1 w 11"/>
                <a:gd name="T17" fmla="*/ 8 h 49"/>
                <a:gd name="T18" fmla="*/ 2 w 11"/>
                <a:gd name="T19" fmla="*/ 9 h 49"/>
                <a:gd name="T20" fmla="*/ 3 w 11"/>
                <a:gd name="T21" fmla="*/ 10 h 49"/>
                <a:gd name="T22" fmla="*/ 5 w 11"/>
                <a:gd name="T23" fmla="*/ 10 h 49"/>
                <a:gd name="T24" fmla="*/ 5 w 11"/>
                <a:gd name="T25" fmla="*/ 10 h 49"/>
                <a:gd name="T26" fmla="*/ 8 w 11"/>
                <a:gd name="T27" fmla="*/ 10 h 49"/>
                <a:gd name="T28" fmla="*/ 10 w 11"/>
                <a:gd name="T29" fmla="*/ 9 h 49"/>
                <a:gd name="T30" fmla="*/ 11 w 11"/>
                <a:gd name="T31" fmla="*/ 8 h 49"/>
                <a:gd name="T32" fmla="*/ 11 w 11"/>
                <a:gd name="T33" fmla="*/ 6 h 49"/>
                <a:gd name="T34" fmla="*/ 11 w 11"/>
                <a:gd name="T35" fmla="*/ 6 h 49"/>
                <a:gd name="T36" fmla="*/ 11 w 11"/>
                <a:gd name="T37" fmla="*/ 3 h 49"/>
                <a:gd name="T38" fmla="*/ 10 w 11"/>
                <a:gd name="T39" fmla="*/ 1 h 49"/>
                <a:gd name="T40" fmla="*/ 8 w 11"/>
                <a:gd name="T41" fmla="*/ 0 h 49"/>
                <a:gd name="T42" fmla="*/ 5 w 11"/>
                <a:gd name="T43" fmla="*/ 0 h 49"/>
                <a:gd name="T44" fmla="*/ 5 w 11"/>
                <a:gd name="T45" fmla="*/ 0 h 49"/>
                <a:gd name="T46" fmla="*/ 3 w 11"/>
                <a:gd name="T47" fmla="*/ 0 h 49"/>
                <a:gd name="T48" fmla="*/ 2 w 11"/>
                <a:gd name="T49" fmla="*/ 1 h 49"/>
                <a:gd name="T50" fmla="*/ 1 w 11"/>
                <a:gd name="T51" fmla="*/ 3 h 49"/>
                <a:gd name="T52" fmla="*/ 0 w 11"/>
                <a:gd name="T53" fmla="*/ 6 h 49"/>
                <a:gd name="T54" fmla="*/ 0 w 11"/>
                <a:gd name="T55" fmla="*/ 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" h="49">
                  <a:moveTo>
                    <a:pt x="1" y="49"/>
                  </a:moveTo>
                  <a:lnTo>
                    <a:pt x="11" y="49"/>
                  </a:lnTo>
                  <a:lnTo>
                    <a:pt x="11" y="15"/>
                  </a:lnTo>
                  <a:lnTo>
                    <a:pt x="1" y="15"/>
                  </a:lnTo>
                  <a:lnTo>
                    <a:pt x="1" y="49"/>
                  </a:lnTo>
                  <a:lnTo>
                    <a:pt x="1" y="49"/>
                  </a:lnTo>
                  <a:close/>
                  <a:moveTo>
                    <a:pt x="0" y="6"/>
                  </a:moveTo>
                  <a:lnTo>
                    <a:pt x="0" y="6"/>
                  </a:lnTo>
                  <a:lnTo>
                    <a:pt x="1" y="8"/>
                  </a:lnTo>
                  <a:lnTo>
                    <a:pt x="2" y="9"/>
                  </a:lnTo>
                  <a:lnTo>
                    <a:pt x="3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8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3"/>
                  </a:lnTo>
                  <a:lnTo>
                    <a:pt x="10" y="1"/>
                  </a:lnTo>
                  <a:lnTo>
                    <a:pt x="8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221" y="4226"/>
              <a:ext cx="23" cy="46"/>
            </a:xfrm>
            <a:custGeom>
              <a:avLst/>
              <a:gdLst>
                <a:gd name="T0" fmla="*/ 15 w 23"/>
                <a:gd name="T1" fmla="*/ 0 h 46"/>
                <a:gd name="T2" fmla="*/ 7 w 23"/>
                <a:gd name="T3" fmla="*/ 0 h 46"/>
                <a:gd name="T4" fmla="*/ 6 w 23"/>
                <a:gd name="T5" fmla="*/ 11 h 46"/>
                <a:gd name="T6" fmla="*/ 0 w 23"/>
                <a:gd name="T7" fmla="*/ 11 h 46"/>
                <a:gd name="T8" fmla="*/ 0 w 23"/>
                <a:gd name="T9" fmla="*/ 18 h 46"/>
                <a:gd name="T10" fmla="*/ 6 w 23"/>
                <a:gd name="T11" fmla="*/ 18 h 46"/>
                <a:gd name="T12" fmla="*/ 6 w 23"/>
                <a:gd name="T13" fmla="*/ 31 h 46"/>
                <a:gd name="T14" fmla="*/ 6 w 23"/>
                <a:gd name="T15" fmla="*/ 31 h 46"/>
                <a:gd name="T16" fmla="*/ 6 w 23"/>
                <a:gd name="T17" fmla="*/ 35 h 46"/>
                <a:gd name="T18" fmla="*/ 6 w 23"/>
                <a:gd name="T19" fmla="*/ 35 h 46"/>
                <a:gd name="T20" fmla="*/ 6 w 23"/>
                <a:gd name="T21" fmla="*/ 40 h 46"/>
                <a:gd name="T22" fmla="*/ 8 w 23"/>
                <a:gd name="T23" fmla="*/ 43 h 46"/>
                <a:gd name="T24" fmla="*/ 8 w 23"/>
                <a:gd name="T25" fmla="*/ 43 h 46"/>
                <a:gd name="T26" fmla="*/ 11 w 23"/>
                <a:gd name="T27" fmla="*/ 45 h 46"/>
                <a:gd name="T28" fmla="*/ 15 w 23"/>
                <a:gd name="T29" fmla="*/ 46 h 46"/>
                <a:gd name="T30" fmla="*/ 15 w 23"/>
                <a:gd name="T31" fmla="*/ 46 h 46"/>
                <a:gd name="T32" fmla="*/ 20 w 23"/>
                <a:gd name="T33" fmla="*/ 46 h 46"/>
                <a:gd name="T34" fmla="*/ 23 w 23"/>
                <a:gd name="T35" fmla="*/ 44 h 46"/>
                <a:gd name="T36" fmla="*/ 23 w 23"/>
                <a:gd name="T37" fmla="*/ 37 h 46"/>
                <a:gd name="T38" fmla="*/ 23 w 23"/>
                <a:gd name="T39" fmla="*/ 37 h 46"/>
                <a:gd name="T40" fmla="*/ 19 w 23"/>
                <a:gd name="T41" fmla="*/ 38 h 46"/>
                <a:gd name="T42" fmla="*/ 19 w 23"/>
                <a:gd name="T43" fmla="*/ 38 h 46"/>
                <a:gd name="T44" fmla="*/ 16 w 23"/>
                <a:gd name="T45" fmla="*/ 38 h 46"/>
                <a:gd name="T46" fmla="*/ 15 w 23"/>
                <a:gd name="T47" fmla="*/ 38 h 46"/>
                <a:gd name="T48" fmla="*/ 14 w 23"/>
                <a:gd name="T49" fmla="*/ 34 h 46"/>
                <a:gd name="T50" fmla="*/ 14 w 23"/>
                <a:gd name="T51" fmla="*/ 34 h 46"/>
                <a:gd name="T52" fmla="*/ 14 w 23"/>
                <a:gd name="T53" fmla="*/ 31 h 46"/>
                <a:gd name="T54" fmla="*/ 15 w 23"/>
                <a:gd name="T55" fmla="*/ 18 h 46"/>
                <a:gd name="T56" fmla="*/ 22 w 23"/>
                <a:gd name="T57" fmla="*/ 18 h 46"/>
                <a:gd name="T58" fmla="*/ 22 w 23"/>
                <a:gd name="T59" fmla="*/ 11 h 46"/>
                <a:gd name="T60" fmla="*/ 15 w 23"/>
                <a:gd name="T61" fmla="*/ 11 h 46"/>
                <a:gd name="T62" fmla="*/ 15 w 23"/>
                <a:gd name="T63" fmla="*/ 0 h 46"/>
                <a:gd name="T64" fmla="*/ 15 w 23"/>
                <a:gd name="T65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3" h="46">
                  <a:moveTo>
                    <a:pt x="15" y="0"/>
                  </a:moveTo>
                  <a:lnTo>
                    <a:pt x="7" y="0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6" y="31"/>
                  </a:lnTo>
                  <a:lnTo>
                    <a:pt x="6" y="31"/>
                  </a:lnTo>
                  <a:lnTo>
                    <a:pt x="6" y="35"/>
                  </a:lnTo>
                  <a:lnTo>
                    <a:pt x="6" y="35"/>
                  </a:lnTo>
                  <a:lnTo>
                    <a:pt x="6" y="40"/>
                  </a:lnTo>
                  <a:lnTo>
                    <a:pt x="8" y="43"/>
                  </a:lnTo>
                  <a:lnTo>
                    <a:pt x="8" y="43"/>
                  </a:lnTo>
                  <a:lnTo>
                    <a:pt x="11" y="45"/>
                  </a:lnTo>
                  <a:lnTo>
                    <a:pt x="15" y="46"/>
                  </a:lnTo>
                  <a:lnTo>
                    <a:pt x="15" y="46"/>
                  </a:lnTo>
                  <a:lnTo>
                    <a:pt x="20" y="46"/>
                  </a:lnTo>
                  <a:lnTo>
                    <a:pt x="23" y="44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19" y="38"/>
                  </a:lnTo>
                  <a:lnTo>
                    <a:pt x="19" y="38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4" y="34"/>
                  </a:lnTo>
                  <a:lnTo>
                    <a:pt x="14" y="34"/>
                  </a:lnTo>
                  <a:lnTo>
                    <a:pt x="14" y="31"/>
                  </a:lnTo>
                  <a:lnTo>
                    <a:pt x="15" y="18"/>
                  </a:lnTo>
                  <a:lnTo>
                    <a:pt x="22" y="18"/>
                  </a:lnTo>
                  <a:lnTo>
                    <a:pt x="22" y="11"/>
                  </a:lnTo>
                  <a:lnTo>
                    <a:pt x="15" y="1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8" name="Freeform 27"/>
            <p:cNvSpPr>
              <a:spLocks/>
            </p:cNvSpPr>
            <p:nvPr userDrawn="1"/>
          </p:nvSpPr>
          <p:spPr bwMode="auto">
            <a:xfrm>
              <a:off x="276" y="4188"/>
              <a:ext cx="128" cy="126"/>
            </a:xfrm>
            <a:custGeom>
              <a:avLst/>
              <a:gdLst>
                <a:gd name="T0" fmla="*/ 0 w 128"/>
                <a:gd name="T1" fmla="*/ 63 h 126"/>
                <a:gd name="T2" fmla="*/ 1 w 128"/>
                <a:gd name="T3" fmla="*/ 50 h 126"/>
                <a:gd name="T4" fmla="*/ 11 w 128"/>
                <a:gd name="T5" fmla="*/ 28 h 126"/>
                <a:gd name="T6" fmla="*/ 28 w 128"/>
                <a:gd name="T7" fmla="*/ 11 h 126"/>
                <a:gd name="T8" fmla="*/ 51 w 128"/>
                <a:gd name="T9" fmla="*/ 1 h 126"/>
                <a:gd name="T10" fmla="*/ 64 w 128"/>
                <a:gd name="T11" fmla="*/ 0 h 126"/>
                <a:gd name="T12" fmla="*/ 70 w 128"/>
                <a:gd name="T13" fmla="*/ 0 h 126"/>
                <a:gd name="T14" fmla="*/ 88 w 128"/>
                <a:gd name="T15" fmla="*/ 5 h 126"/>
                <a:gd name="T16" fmla="*/ 108 w 128"/>
                <a:gd name="T17" fmla="*/ 18 h 126"/>
                <a:gd name="T18" fmla="*/ 122 w 128"/>
                <a:gd name="T19" fmla="*/ 38 h 126"/>
                <a:gd name="T20" fmla="*/ 127 w 128"/>
                <a:gd name="T21" fmla="*/ 57 h 126"/>
                <a:gd name="T22" fmla="*/ 128 w 128"/>
                <a:gd name="T23" fmla="*/ 63 h 126"/>
                <a:gd name="T24" fmla="*/ 125 w 128"/>
                <a:gd name="T25" fmla="*/ 76 h 126"/>
                <a:gd name="T26" fmla="*/ 116 w 128"/>
                <a:gd name="T27" fmla="*/ 98 h 126"/>
                <a:gd name="T28" fmla="*/ 98 w 128"/>
                <a:gd name="T29" fmla="*/ 115 h 126"/>
                <a:gd name="T30" fmla="*/ 76 w 128"/>
                <a:gd name="T31" fmla="*/ 125 h 126"/>
                <a:gd name="T32" fmla="*/ 64 w 128"/>
                <a:gd name="T33" fmla="*/ 126 h 126"/>
                <a:gd name="T34" fmla="*/ 52 w 128"/>
                <a:gd name="T35" fmla="*/ 125 h 126"/>
                <a:gd name="T36" fmla="*/ 31 w 128"/>
                <a:gd name="T37" fmla="*/ 117 h 126"/>
                <a:gd name="T38" fmla="*/ 23 w 128"/>
                <a:gd name="T39" fmla="*/ 111 h 126"/>
                <a:gd name="T40" fmla="*/ 78 w 128"/>
                <a:gd name="T41" fmla="*/ 68 h 126"/>
                <a:gd name="T42" fmla="*/ 63 w 128"/>
                <a:gd name="T43" fmla="*/ 68 h 126"/>
                <a:gd name="T44" fmla="*/ 58 w 128"/>
                <a:gd name="T45" fmla="*/ 69 h 126"/>
                <a:gd name="T46" fmla="*/ 53 w 128"/>
                <a:gd name="T47" fmla="*/ 72 h 126"/>
                <a:gd name="T48" fmla="*/ 51 w 128"/>
                <a:gd name="T49" fmla="*/ 75 h 126"/>
                <a:gd name="T50" fmla="*/ 42 w 128"/>
                <a:gd name="T51" fmla="*/ 90 h 126"/>
                <a:gd name="T52" fmla="*/ 43 w 128"/>
                <a:gd name="T53" fmla="*/ 92 h 126"/>
                <a:gd name="T54" fmla="*/ 117 w 128"/>
                <a:gd name="T55" fmla="*/ 92 h 126"/>
                <a:gd name="T56" fmla="*/ 119 w 128"/>
                <a:gd name="T57" fmla="*/ 91 h 126"/>
                <a:gd name="T58" fmla="*/ 65 w 128"/>
                <a:gd name="T59" fmla="*/ 2 h 126"/>
                <a:gd name="T60" fmla="*/ 63 w 128"/>
                <a:gd name="T61" fmla="*/ 1 h 126"/>
                <a:gd name="T62" fmla="*/ 7 w 128"/>
                <a:gd name="T63" fmla="*/ 93 h 126"/>
                <a:gd name="T64" fmla="*/ 3 w 128"/>
                <a:gd name="T65" fmla="*/ 85 h 126"/>
                <a:gd name="T66" fmla="*/ 0 w 128"/>
                <a:gd name="T67" fmla="*/ 70 h 126"/>
                <a:gd name="T68" fmla="*/ 0 w 128"/>
                <a:gd name="T69" fmla="*/ 63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26">
                  <a:moveTo>
                    <a:pt x="0" y="63"/>
                  </a:moveTo>
                  <a:lnTo>
                    <a:pt x="0" y="63"/>
                  </a:lnTo>
                  <a:lnTo>
                    <a:pt x="0" y="57"/>
                  </a:lnTo>
                  <a:lnTo>
                    <a:pt x="1" y="50"/>
                  </a:lnTo>
                  <a:lnTo>
                    <a:pt x="4" y="38"/>
                  </a:lnTo>
                  <a:lnTo>
                    <a:pt x="11" y="28"/>
                  </a:lnTo>
                  <a:lnTo>
                    <a:pt x="19" y="18"/>
                  </a:lnTo>
                  <a:lnTo>
                    <a:pt x="28" y="11"/>
                  </a:lnTo>
                  <a:lnTo>
                    <a:pt x="39" y="5"/>
                  </a:lnTo>
                  <a:lnTo>
                    <a:pt x="51" y="1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6" y="1"/>
                  </a:lnTo>
                  <a:lnTo>
                    <a:pt x="88" y="5"/>
                  </a:lnTo>
                  <a:lnTo>
                    <a:pt x="98" y="11"/>
                  </a:lnTo>
                  <a:lnTo>
                    <a:pt x="108" y="18"/>
                  </a:lnTo>
                  <a:lnTo>
                    <a:pt x="116" y="28"/>
                  </a:lnTo>
                  <a:lnTo>
                    <a:pt x="122" y="38"/>
                  </a:lnTo>
                  <a:lnTo>
                    <a:pt x="125" y="50"/>
                  </a:lnTo>
                  <a:lnTo>
                    <a:pt x="127" y="57"/>
                  </a:lnTo>
                  <a:lnTo>
                    <a:pt x="128" y="63"/>
                  </a:lnTo>
                  <a:lnTo>
                    <a:pt x="128" y="63"/>
                  </a:lnTo>
                  <a:lnTo>
                    <a:pt x="127" y="69"/>
                  </a:lnTo>
                  <a:lnTo>
                    <a:pt x="125" y="76"/>
                  </a:lnTo>
                  <a:lnTo>
                    <a:pt x="122" y="88"/>
                  </a:lnTo>
                  <a:lnTo>
                    <a:pt x="116" y="98"/>
                  </a:lnTo>
                  <a:lnTo>
                    <a:pt x="108" y="108"/>
                  </a:lnTo>
                  <a:lnTo>
                    <a:pt x="98" y="115"/>
                  </a:lnTo>
                  <a:lnTo>
                    <a:pt x="88" y="121"/>
                  </a:lnTo>
                  <a:lnTo>
                    <a:pt x="76" y="125"/>
                  </a:lnTo>
                  <a:lnTo>
                    <a:pt x="70" y="126"/>
                  </a:lnTo>
                  <a:lnTo>
                    <a:pt x="64" y="126"/>
                  </a:lnTo>
                  <a:lnTo>
                    <a:pt x="64" y="126"/>
                  </a:lnTo>
                  <a:lnTo>
                    <a:pt x="52" y="125"/>
                  </a:lnTo>
                  <a:lnTo>
                    <a:pt x="41" y="122"/>
                  </a:lnTo>
                  <a:lnTo>
                    <a:pt x="31" y="117"/>
                  </a:lnTo>
                  <a:lnTo>
                    <a:pt x="23" y="111"/>
                  </a:lnTo>
                  <a:lnTo>
                    <a:pt x="23" y="111"/>
                  </a:lnTo>
                  <a:lnTo>
                    <a:pt x="63" y="44"/>
                  </a:lnTo>
                  <a:lnTo>
                    <a:pt x="78" y="68"/>
                  </a:lnTo>
                  <a:lnTo>
                    <a:pt x="78" y="68"/>
                  </a:lnTo>
                  <a:lnTo>
                    <a:pt x="63" y="68"/>
                  </a:lnTo>
                  <a:lnTo>
                    <a:pt x="63" y="68"/>
                  </a:lnTo>
                  <a:lnTo>
                    <a:pt x="58" y="69"/>
                  </a:lnTo>
                  <a:lnTo>
                    <a:pt x="55" y="70"/>
                  </a:lnTo>
                  <a:lnTo>
                    <a:pt x="53" y="72"/>
                  </a:lnTo>
                  <a:lnTo>
                    <a:pt x="51" y="75"/>
                  </a:lnTo>
                  <a:lnTo>
                    <a:pt x="51" y="75"/>
                  </a:lnTo>
                  <a:lnTo>
                    <a:pt x="42" y="90"/>
                  </a:lnTo>
                  <a:lnTo>
                    <a:pt x="42" y="90"/>
                  </a:lnTo>
                  <a:lnTo>
                    <a:pt x="41" y="91"/>
                  </a:lnTo>
                  <a:lnTo>
                    <a:pt x="43" y="92"/>
                  </a:lnTo>
                  <a:lnTo>
                    <a:pt x="92" y="92"/>
                  </a:lnTo>
                  <a:lnTo>
                    <a:pt x="117" y="92"/>
                  </a:lnTo>
                  <a:lnTo>
                    <a:pt x="117" y="92"/>
                  </a:lnTo>
                  <a:lnTo>
                    <a:pt x="119" y="91"/>
                  </a:lnTo>
                  <a:lnTo>
                    <a:pt x="118" y="89"/>
                  </a:lnTo>
                  <a:lnTo>
                    <a:pt x="65" y="2"/>
                  </a:lnTo>
                  <a:lnTo>
                    <a:pt x="65" y="2"/>
                  </a:lnTo>
                  <a:lnTo>
                    <a:pt x="63" y="1"/>
                  </a:lnTo>
                  <a:lnTo>
                    <a:pt x="62" y="2"/>
                  </a:lnTo>
                  <a:lnTo>
                    <a:pt x="7" y="93"/>
                  </a:lnTo>
                  <a:lnTo>
                    <a:pt x="7" y="93"/>
                  </a:lnTo>
                  <a:lnTo>
                    <a:pt x="3" y="85"/>
                  </a:lnTo>
                  <a:lnTo>
                    <a:pt x="1" y="79"/>
                  </a:lnTo>
                  <a:lnTo>
                    <a:pt x="0" y="70"/>
                  </a:lnTo>
                  <a:lnTo>
                    <a:pt x="0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</p:grpSp>
    </p:spTree>
    <p:extLst>
      <p:ext uri="{BB962C8B-B14F-4D97-AF65-F5344CB8AC3E}">
        <p14:creationId xmlns:p14="http://schemas.microsoft.com/office/powerpoint/2010/main" val="381323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</p:sldLayoutIdLst>
  <p:hf sldNum="0" hdr="0" dt="0"/>
  <p:txStyles>
    <p:titleStyle>
      <a:lvl1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2pPr>
      <a:lvl3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3pPr>
      <a:lvl4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4pPr>
      <a:lvl5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5pPr>
      <a:lvl6pPr marL="455188"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6pPr>
      <a:lvl7pPr marL="910377"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7pPr>
      <a:lvl8pPr marL="1365565"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8pPr>
      <a:lvl9pPr marL="1820753"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9pPr>
    </p:titleStyle>
    <p:bodyStyle>
      <a:lvl1pPr marL="342972" indent="-342972" algn="l" defTabSz="913538" rtl="0" fontAlgn="base">
        <a:lnSpc>
          <a:spcPct val="100000"/>
        </a:lnSpc>
        <a:spcBef>
          <a:spcPts val="0"/>
        </a:spcBef>
        <a:spcAft>
          <a:spcPts val="398"/>
        </a:spcAft>
        <a:buClr>
          <a:srgbClr val="E2001A"/>
        </a:buClr>
        <a:buSzPct val="80000"/>
        <a:buFont typeface="Arial" pitchFamily="34" charset="0"/>
        <a:buChar char="▬"/>
        <a:defRPr sz="1991" b="1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73299" indent="-151729" algn="l" defTabSz="913538" rtl="0" fontAlgn="base">
        <a:lnSpc>
          <a:spcPct val="100000"/>
        </a:lnSpc>
        <a:spcBef>
          <a:spcPts val="398"/>
        </a:spcBef>
        <a:spcAft>
          <a:spcPct val="0"/>
        </a:spcAft>
        <a:buClr>
          <a:srgbClr val="58595B"/>
        </a:buClr>
        <a:buFont typeface="Arial" pitchFamily="34" charset="0"/>
        <a:buChar char="•"/>
        <a:defRPr sz="1991">
          <a:solidFill>
            <a:srgbClr val="58595B"/>
          </a:solidFill>
          <a:latin typeface="Arial" pitchFamily="34" charset="0"/>
          <a:cs typeface="Arial" pitchFamily="34" charset="0"/>
        </a:defRPr>
      </a:lvl2pPr>
      <a:lvl3pPr marL="986241" indent="-151729" algn="l" defTabSz="913538" rtl="0" fontAlgn="base">
        <a:lnSpc>
          <a:spcPct val="100000"/>
        </a:lnSpc>
        <a:spcBef>
          <a:spcPts val="348"/>
        </a:spcBef>
        <a:spcAft>
          <a:spcPct val="0"/>
        </a:spcAft>
        <a:buClr>
          <a:srgbClr val="58595B"/>
        </a:buClr>
        <a:buFont typeface="Arial" pitchFamily="34" charset="0"/>
        <a:buChar char="•"/>
        <a:defRPr sz="1394">
          <a:solidFill>
            <a:srgbClr val="58595B"/>
          </a:solidFill>
          <a:latin typeface="+mn-lt"/>
        </a:defRPr>
      </a:lvl3pPr>
      <a:lvl4pPr marL="1599481" indent="-229175" algn="l" defTabSz="913538" rtl="0" fontAlgn="base">
        <a:spcBef>
          <a:spcPct val="20000"/>
        </a:spcBef>
        <a:spcAft>
          <a:spcPct val="0"/>
        </a:spcAft>
        <a:buChar char="–"/>
        <a:defRPr sz="1593">
          <a:solidFill>
            <a:srgbClr val="58595B"/>
          </a:solidFill>
          <a:latin typeface="Arial" pitchFamily="34" charset="0"/>
          <a:cs typeface="Arial" pitchFamily="34" charset="0"/>
        </a:defRPr>
      </a:lvl4pPr>
      <a:lvl5pPr marL="2056251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5pPr>
      <a:lvl6pPr marL="2511439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6pPr>
      <a:lvl7pPr marL="2966627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7pPr>
      <a:lvl8pPr marL="3421815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8pPr>
      <a:lvl9pPr marL="3877004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1pPr>
      <a:lvl2pPr marL="455188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2pPr>
      <a:lvl3pPr marL="910377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3pPr>
      <a:lvl4pPr marL="1365565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4pPr>
      <a:lvl5pPr marL="1820753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5pPr>
      <a:lvl6pPr marL="2275942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6pPr>
      <a:lvl7pPr marL="2731130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7pPr>
      <a:lvl8pPr marL="3186318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8pPr>
      <a:lvl9pPr marL="3641507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1946" y="731118"/>
            <a:ext cx="8614609" cy="4142633"/>
          </a:xfrm>
          <a:noFill/>
        </p:spPr>
        <p:txBody>
          <a:bodyPr>
            <a:normAutofit/>
          </a:bodyPr>
          <a:lstStyle/>
          <a:p>
            <a:pPr algn="ctr"/>
            <a:r>
              <a:rPr lang="ka-GE" sz="4000" b="1" dirty="0" smtClean="0">
                <a:solidFill>
                  <a:schemeClr val="accent1">
                    <a:lumMod val="75000"/>
                  </a:schemeClr>
                </a:solidFill>
              </a:rPr>
              <a:t>ცირკულარული შრომითი მიგრაცია</a:t>
            </a:r>
            <a:r>
              <a:rPr lang="ka-GE" sz="4000" b="1" dirty="0" smtClean="0"/>
              <a:t/>
            </a:r>
            <a:br>
              <a:rPr lang="ka-GE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ka-GE" sz="4000" b="1" dirty="0"/>
              <a:t/>
            </a:r>
            <a:br>
              <a:rPr lang="ka-GE" sz="4000" b="1" dirty="0"/>
            </a:br>
            <a:endParaRPr lang="en-US" sz="32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1440" y="5293053"/>
            <a:ext cx="7200331" cy="1096173"/>
          </a:xfrm>
        </p:spPr>
        <p:txBody>
          <a:bodyPr>
            <a:noAutofit/>
          </a:bodyPr>
          <a:lstStyle/>
          <a:p>
            <a:pPr algn="l"/>
            <a:r>
              <a:rPr lang="ka-GE" sz="1600" b="1" i="1" dirty="0" smtClean="0">
                <a:solidFill>
                  <a:schemeClr val="tx1"/>
                </a:solidFill>
              </a:rPr>
              <a:t>მინისტრის მოადგილე შრომითი მიგრაციის საკითხებში თეა ახვლედიანი</a:t>
            </a:r>
          </a:p>
          <a:p>
            <a:pPr algn="l"/>
            <a:endParaRPr lang="ka-GE" sz="1600" b="1" i="1" dirty="0" smtClean="0">
              <a:solidFill>
                <a:schemeClr val="tx1"/>
              </a:solidFill>
            </a:endParaRPr>
          </a:p>
          <a:p>
            <a:r>
              <a:rPr lang="ka-GE" sz="1400" i="1" dirty="0" smtClean="0"/>
              <a:t>ივნისი, 2020</a:t>
            </a:r>
            <a:endParaRPr lang="ka-GE" sz="1400" i="1" dirty="0">
              <a:solidFill>
                <a:schemeClr val="tx1"/>
              </a:solidFill>
            </a:endParaRP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5A04A878-5728-4B1F-A54E-58BA5F7C61C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422392" y="6093282"/>
            <a:ext cx="2523744" cy="46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16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19075"/>
            <a:ext cx="10018713" cy="952500"/>
          </a:xfrm>
        </p:spPr>
        <p:txBody>
          <a:bodyPr/>
          <a:lstStyle/>
          <a:p>
            <a:r>
              <a:rPr lang="ka-GE" dirty="0" smtClean="0"/>
              <a:t>აქტუალობა და მნიშვნელობა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362076"/>
            <a:ext cx="10018713" cy="54959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კარგად მართული შრომითი მიგრაცია ეხმიანება ორ მნიშვნელოვან სფეროში, საქართველოს მთავრობის მიერ გაცხადებული პრიორიტეტების მიზნებს</a:t>
            </a:r>
          </a:p>
          <a:p>
            <a:pPr marL="0" indent="0">
              <a:buNone/>
            </a:pPr>
            <a:endParaRPr lang="ka-GE" dirty="0" smtClean="0"/>
          </a:p>
          <a:p>
            <a:pPr marL="1085850" indent="-342900">
              <a:buFont typeface="Wingdings" panose="05000000000000000000" pitchFamily="2" charset="2"/>
              <a:buChar char="ü"/>
            </a:pPr>
            <a:r>
              <a:rPr lang="ka-GE" smtClean="0"/>
              <a:t>დასაქმების ხელშეწყობის და აქტიური შრომის ბაზრის </a:t>
            </a:r>
            <a:r>
              <a:rPr lang="ka-GE" dirty="0" smtClean="0"/>
              <a:t>პოლიტიკა; </a:t>
            </a:r>
          </a:p>
          <a:p>
            <a:pPr marL="108585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მიგრაციის მართვის პოლიტიკა;</a:t>
            </a:r>
          </a:p>
          <a:p>
            <a:pPr marL="0" indent="0">
              <a:buNone/>
            </a:pPr>
            <a:endParaRPr lang="ka-G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მიგრაციის მართვის კუთხით საერთაშორისოდ აღებული ვალდებულებები</a:t>
            </a:r>
          </a:p>
          <a:p>
            <a:pPr marL="0" indent="0">
              <a:buNone/>
            </a:pPr>
            <a:endParaRPr lang="ka-GE" dirty="0" smtClean="0"/>
          </a:p>
          <a:p>
            <a:pPr marL="0" indent="0">
              <a:buNone/>
            </a:pPr>
            <a:endParaRPr lang="ka-GE" dirty="0" smtClean="0"/>
          </a:p>
          <a:p>
            <a:pPr>
              <a:buFont typeface="Wingdings" panose="05000000000000000000" pitchFamily="2" charset="2"/>
              <a:buChar char="Ø"/>
            </a:pP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126816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46889"/>
            <a:ext cx="10018713" cy="1362456"/>
          </a:xfrm>
        </p:spPr>
        <p:txBody>
          <a:bodyPr>
            <a:normAutofit fontScale="90000"/>
          </a:bodyPr>
          <a:lstStyle/>
          <a:p>
            <a:r>
              <a:rPr lang="ka-GE" b="1" dirty="0"/>
              <a:t>სარგებელი და პოტენციალი განვითარებისთვის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344168"/>
            <a:ext cx="10018713" cy="557783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a-GE" sz="2200" b="1" dirty="0" smtClean="0"/>
              <a:t>ეფექტურად </a:t>
            </a:r>
            <a:r>
              <a:rPr lang="ka-GE" sz="2200" b="1" dirty="0"/>
              <a:t>განხორციელებული ცირკულარული შრომითი მიგრაცია ხელს შეუწყობს:</a:t>
            </a:r>
            <a:endParaRPr lang="en-US" sz="2200" dirty="0"/>
          </a:p>
          <a:p>
            <a:pPr lvl="0"/>
            <a:endParaRPr lang="ka-GE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/>
              <a:t>საზღვარგარეთ დასაქმების ლეგალური შესაძლებლობების </a:t>
            </a:r>
            <a:r>
              <a:rPr lang="ka-GE" sz="2200" dirty="0" smtClean="0"/>
              <a:t>განვითარებას;</a:t>
            </a:r>
            <a:endParaRPr lang="en-US" sz="2200" dirty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/>
              <a:t>საზღვარგარეთ საქმიანობისას ადამიანის უფლებების, შრომის პირობების დაცვას და მიმღები ქვეყნის მოქალაქეთა უფლებებთან გათანაბრებას;</a:t>
            </a:r>
            <a:endParaRPr lang="en-US" sz="2200" dirty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/>
              <a:t>საზღვარგარეთ მუშაობის მსურველთა პროფესიული კვალიფიკაციის ამაღლებას;</a:t>
            </a:r>
            <a:endParaRPr lang="en-US" sz="2200" dirty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/>
              <a:t>შრომით მიგრანტთა გამოცდილების გაღრმავებას, კომპეტენციის შემდგომ ზრდას;</a:t>
            </a:r>
            <a:endParaRPr lang="en-US" sz="22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ka-GE" sz="2200" dirty="0" smtClean="0"/>
              <a:t>საქართველოში დაბრუნებისას, კონკურენტუნარიანობის </a:t>
            </a:r>
            <a:r>
              <a:rPr lang="ka-GE" sz="2200" dirty="0"/>
              <a:t>ზრდას ადგილობრივ შრომის ბაზარზე, ინოვაციების და „ნოუ-ჰაუ“-ს დანერგვას</a:t>
            </a:r>
            <a:r>
              <a:rPr lang="ka-GE" sz="2200" dirty="0" smtClean="0"/>
              <a:t>;</a:t>
            </a:r>
            <a:endParaRPr lang="en-US" sz="22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ka-GE" sz="2200" dirty="0"/>
              <a:t>მოქალაქეთა ეკონომიკური კეთილდღეობის </a:t>
            </a:r>
            <a:r>
              <a:rPr lang="ka-GE" sz="2200" dirty="0" smtClean="0"/>
              <a:t>ზრდას;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ka-GE" sz="2200" dirty="0" smtClean="0"/>
              <a:t>მიგრაციული </a:t>
            </a:r>
            <a:r>
              <a:rPr lang="ka-GE" sz="2200" dirty="0"/>
              <a:t>ნაკადების რეგულირებას და არალეგალური მიგრაციის </a:t>
            </a:r>
            <a:r>
              <a:rPr lang="ka-GE" sz="2200" dirty="0" smtClean="0"/>
              <a:t>შემცირებას.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0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42876"/>
            <a:ext cx="10018713" cy="1895474"/>
          </a:xfrm>
        </p:spPr>
        <p:txBody>
          <a:bodyPr/>
          <a:lstStyle/>
          <a:p>
            <a:r>
              <a:rPr lang="ka-GE" dirty="0" smtClean="0"/>
              <a:t>მიღწეული პროგრესი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228726"/>
            <a:ext cx="10018713" cy="5748146"/>
          </a:xfrm>
        </p:spPr>
        <p:txBody>
          <a:bodyPr>
            <a:normAutofit/>
          </a:bodyPr>
          <a:lstStyle/>
          <a:p>
            <a:pPr marL="514350" indent="0">
              <a:buNone/>
            </a:pPr>
            <a:r>
              <a:rPr lang="ka-GE" dirty="0" smtClean="0"/>
              <a:t>ქვეყნის </a:t>
            </a:r>
            <a:r>
              <a:rPr lang="ka-GE" dirty="0"/>
              <a:t>შიგნით შრომითი მიგრაციის რეგულირების სისტემის სრულყოფის </a:t>
            </a:r>
            <a:r>
              <a:rPr lang="ka-GE" dirty="0" smtClean="0"/>
              <a:t>კუთხით</a:t>
            </a:r>
          </a:p>
          <a:p>
            <a:pPr marL="971550" indent="-457200">
              <a:buAutoNum type="arabicPeriod"/>
            </a:pPr>
            <a:endParaRPr lang="ka-GE" dirty="0"/>
          </a:p>
          <a:p>
            <a:pPr marL="800100">
              <a:buFont typeface="Wingdings" panose="05000000000000000000" pitchFamily="2" charset="2"/>
              <a:buChar char="Ø"/>
            </a:pPr>
            <a:r>
              <a:rPr lang="ka-GE" sz="1800" dirty="0" smtClean="0"/>
              <a:t>უწყებათაშორისი კოორდინაციის გაძლიერება;</a:t>
            </a:r>
          </a:p>
          <a:p>
            <a:pPr marL="514350" indent="0">
              <a:buNone/>
            </a:pPr>
            <a:endParaRPr lang="ka-GE" sz="1800" dirty="0" smtClean="0"/>
          </a:p>
          <a:p>
            <a:pPr marL="800100">
              <a:buFont typeface="Wingdings" panose="05000000000000000000" pitchFamily="2" charset="2"/>
              <a:buChar char="Ø"/>
            </a:pPr>
            <a:r>
              <a:rPr lang="ka-GE" sz="1800" dirty="0" smtClean="0"/>
              <a:t>ინსტიტუციური შესაძლებლობების გაზრდა;</a:t>
            </a:r>
          </a:p>
          <a:p>
            <a:pPr marL="800100">
              <a:buFont typeface="Wingdings" panose="05000000000000000000" pitchFamily="2" charset="2"/>
              <a:buChar char="Ø"/>
            </a:pPr>
            <a:endParaRPr lang="ka-GE" sz="1800" dirty="0" smtClean="0"/>
          </a:p>
          <a:p>
            <a:pPr marL="800100">
              <a:buFont typeface="Wingdings" panose="05000000000000000000" pitchFamily="2" charset="2"/>
              <a:buChar char="Ø"/>
            </a:pPr>
            <a:r>
              <a:rPr lang="ka-GE" sz="1800" dirty="0" smtClean="0"/>
              <a:t>მიზნების განსაზღვრა სტრატეგიულ დონეზე.</a:t>
            </a:r>
            <a:endParaRPr lang="ka-GE" sz="1800" dirty="0"/>
          </a:p>
        </p:txBody>
      </p:sp>
    </p:spTree>
    <p:extLst>
      <p:ext uri="{BB962C8B-B14F-4D97-AF65-F5344CB8AC3E}">
        <p14:creationId xmlns:p14="http://schemas.microsoft.com/office/powerpoint/2010/main" val="64288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618D6-1C1F-434F-B92F-691C0227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825" y="588125"/>
            <a:ext cx="9812155" cy="849665"/>
          </a:xfrm>
        </p:spPr>
        <p:txBody>
          <a:bodyPr>
            <a:normAutofit/>
          </a:bodyPr>
          <a:lstStyle/>
          <a:p>
            <a:r>
              <a:rPr lang="ka-GE" sz="3200" dirty="0"/>
              <a:t>მიღწეული პროგრესი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23CEA-1896-4526-BB26-74A541CA9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3990" y="1690688"/>
            <a:ext cx="10167489" cy="4767262"/>
          </a:xfrm>
        </p:spPr>
        <p:txBody>
          <a:bodyPr>
            <a:normAutofit fontScale="62500" lnSpcReduction="20000"/>
          </a:bodyPr>
          <a:lstStyle/>
          <a:p>
            <a:pPr marL="514350" indent="0">
              <a:buNone/>
            </a:pPr>
            <a:endParaRPr lang="en-US" sz="4200" dirty="0" smtClean="0"/>
          </a:p>
          <a:p>
            <a:pPr marL="514350" indent="0">
              <a:buNone/>
            </a:pPr>
            <a:r>
              <a:rPr lang="ka-GE" sz="4200" dirty="0" smtClean="0"/>
              <a:t>საერთაშორისო </a:t>
            </a:r>
            <a:r>
              <a:rPr lang="ka-GE" sz="4200" dirty="0"/>
              <a:t>თანამშრომლობის განვითარება პარტნიორ ქვეყნებთან და </a:t>
            </a:r>
            <a:r>
              <a:rPr lang="ka-GE" sz="4200" dirty="0" smtClean="0"/>
              <a:t>ორგანიზაციებთან</a:t>
            </a:r>
          </a:p>
          <a:p>
            <a:pPr marL="514350" indent="0">
              <a:buNone/>
            </a:pPr>
            <a:endParaRPr lang="ka-GE" dirty="0"/>
          </a:p>
          <a:p>
            <a:pPr marL="971550" indent="-457200">
              <a:buFont typeface="Wingdings" panose="05000000000000000000" pitchFamily="2" charset="2"/>
              <a:buChar char="ü"/>
            </a:pPr>
            <a:r>
              <a:rPr lang="ka-GE" sz="2900" dirty="0"/>
              <a:t>3 ქვეყანასთან ხელმოწერილი შეთანხმებები</a:t>
            </a:r>
          </a:p>
          <a:p>
            <a:pPr marL="971550" indent="-457200">
              <a:buFont typeface="Wingdings" panose="05000000000000000000" pitchFamily="2" charset="2"/>
              <a:buChar char="ü"/>
            </a:pPr>
            <a:endParaRPr lang="ka-GE" sz="2900" dirty="0" smtClean="0"/>
          </a:p>
          <a:p>
            <a:pPr marL="971550" indent="-457200">
              <a:buFont typeface="Wingdings" panose="05000000000000000000" pitchFamily="2" charset="2"/>
              <a:buChar char="ü"/>
            </a:pPr>
            <a:r>
              <a:rPr lang="ka-GE" sz="2900" dirty="0" smtClean="0"/>
              <a:t>3 </a:t>
            </a:r>
            <a:r>
              <a:rPr lang="ka-GE" sz="2900" dirty="0"/>
              <a:t>ქვეყანასთან მიმდინარე მოლაპარაკებები</a:t>
            </a:r>
          </a:p>
          <a:p>
            <a:pPr marL="971550" indent="-457200">
              <a:buFont typeface="Wingdings" panose="05000000000000000000" pitchFamily="2" charset="2"/>
              <a:buChar char="ü"/>
            </a:pPr>
            <a:endParaRPr lang="ka-GE" sz="2900" dirty="0" smtClean="0"/>
          </a:p>
          <a:p>
            <a:pPr marL="971550" indent="-457200">
              <a:buFont typeface="Wingdings" panose="05000000000000000000" pitchFamily="2" charset="2"/>
              <a:buChar char="ü"/>
            </a:pPr>
            <a:r>
              <a:rPr lang="ka-GE" sz="2900" dirty="0" smtClean="0"/>
              <a:t>4 </a:t>
            </a:r>
            <a:r>
              <a:rPr lang="ka-GE" sz="2900" dirty="0"/>
              <a:t>ქვეყანასთან მიმდინარე კონსულტაციები</a:t>
            </a:r>
          </a:p>
          <a:p>
            <a:pPr marL="971550" indent="-457200">
              <a:buFont typeface="Wingdings" panose="05000000000000000000" pitchFamily="2" charset="2"/>
              <a:buChar char="ü"/>
            </a:pPr>
            <a:endParaRPr lang="ka-GE" sz="2900" dirty="0" smtClean="0"/>
          </a:p>
          <a:p>
            <a:pPr marL="971550" indent="-457200">
              <a:buFont typeface="Wingdings" panose="05000000000000000000" pitchFamily="2" charset="2"/>
              <a:buChar char="ü"/>
            </a:pPr>
            <a:r>
              <a:rPr lang="ka-GE" sz="2900" dirty="0" smtClean="0"/>
              <a:t>ევროკავშირის </a:t>
            </a:r>
            <a:r>
              <a:rPr lang="ka-GE" sz="2900" dirty="0"/>
              <a:t>დანარჩენ ქვეყნებთან მიმდინარე </a:t>
            </a:r>
            <a:r>
              <a:rPr lang="ka-GE" sz="2900" dirty="0" smtClean="0"/>
              <a:t>დიალოგი</a:t>
            </a:r>
          </a:p>
          <a:p>
            <a:pPr marL="971550" indent="-457200">
              <a:buFont typeface="Wingdings" panose="05000000000000000000" pitchFamily="2" charset="2"/>
              <a:buChar char="ü"/>
            </a:pPr>
            <a:endParaRPr lang="ka-GE" sz="2900" dirty="0"/>
          </a:p>
          <a:p>
            <a:pPr marL="971550" indent="-457200">
              <a:buFont typeface="Wingdings" panose="05000000000000000000" pitchFamily="2" charset="2"/>
              <a:buChar char="ü"/>
            </a:pPr>
            <a:r>
              <a:rPr lang="ka-GE" sz="2900" dirty="0" smtClean="0"/>
              <a:t>თანამშრომლობის ინტენსიფიკაცია</a:t>
            </a:r>
            <a:r>
              <a:rPr lang="en-US" sz="2900" dirty="0" smtClean="0"/>
              <a:t> EU,  IOM, ICMPD</a:t>
            </a:r>
            <a:endParaRPr lang="ka-GE" sz="2900" dirty="0" smtClean="0"/>
          </a:p>
          <a:p>
            <a:pPr marL="514350" indent="0">
              <a:buNone/>
            </a:pPr>
            <a:endParaRPr lang="ka-GE" sz="2900" dirty="0"/>
          </a:p>
          <a:p>
            <a:pPr marL="514350" indent="0">
              <a:buNone/>
            </a:pP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14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CB13E-3998-47B6-9B69-5E261C587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385011"/>
            <a:ext cx="10418932" cy="6232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b="1" u="sng" dirty="0"/>
              <a:t>დასაქმების მსურველი უნდა აკმაყოფილებდეს შემდეგ </a:t>
            </a:r>
            <a:r>
              <a:rPr lang="ka-GE" b="1" u="sng" dirty="0" smtClean="0"/>
              <a:t>ძირითად პირობებს:</a:t>
            </a:r>
          </a:p>
          <a:p>
            <a:pPr marL="0" indent="0">
              <a:buNone/>
            </a:pPr>
            <a:endParaRPr lang="ka-GE" b="1" u="sng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ka-GE" dirty="0"/>
              <a:t>უნდა იყოს საქართველოს </a:t>
            </a:r>
            <a:r>
              <a:rPr lang="ka-GE" dirty="0" smtClean="0"/>
              <a:t>მოქალაქე და ცხოვრობდეს საქართველოში;</a:t>
            </a:r>
            <a:endParaRPr lang="en-US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ka-GE" dirty="0"/>
              <a:t>მინიმალური ასაკი - 18 წელი;</a:t>
            </a:r>
            <a:endParaRPr lang="en-US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ka-GE" dirty="0" smtClean="0"/>
              <a:t>აკმაყოფილებდეს უცხოელი დამსაქმებლის საკვალიფიკაციო და სხვა დადგენილ მოთხოვნებს, დაგეგმილი </a:t>
            </a:r>
            <a:r>
              <a:rPr lang="ka-GE" dirty="0"/>
              <a:t>სამუშაოს </a:t>
            </a:r>
            <a:r>
              <a:rPr lang="ka-GE" dirty="0" smtClean="0"/>
              <a:t>შესასრულებლად;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ka-GE" dirty="0" smtClean="0"/>
              <a:t>ნებისმიერი </a:t>
            </a:r>
            <a:r>
              <a:rPr lang="ka-GE" dirty="0"/>
              <a:t>მიზეზის </a:t>
            </a:r>
            <a:r>
              <a:rPr lang="ka-GE" sz="2000" i="1" dirty="0"/>
              <a:t>(დარღვევის) </a:t>
            </a:r>
            <a:r>
              <a:rPr lang="ka-GE" dirty="0"/>
              <a:t>არარსებობა, რაც იწვევს ქვეყანაში ხელახლა შესვლის შეზღუდვას.</a:t>
            </a:r>
            <a:endParaRPr lang="en-US" dirty="0"/>
          </a:p>
          <a:p>
            <a:pPr marL="0" indent="0">
              <a:buNone/>
            </a:pPr>
            <a:endParaRPr lang="ka-GE" b="1" u="sng" dirty="0"/>
          </a:p>
          <a:p>
            <a:pPr marL="0" indent="0" algn="just">
              <a:buNone/>
            </a:pPr>
            <a:r>
              <a:rPr lang="ka-GE" sz="2000" b="1" dirty="0"/>
              <a:t>დასაქმების </a:t>
            </a:r>
            <a:r>
              <a:rPr lang="ka-GE" sz="2000" b="1" dirty="0" smtClean="0"/>
              <a:t>ხანგრძლივობა, ანაზღაურება და საზღვარგარეთ სამუშაოზე განთავსებასთან დაკავშირებული სხვა პირობები </a:t>
            </a:r>
            <a:r>
              <a:rPr lang="ka-GE" sz="2000" b="1" dirty="0"/>
              <a:t>განისაზღვრება </a:t>
            </a:r>
            <a:r>
              <a:rPr lang="ka-GE" sz="2000" b="1" dirty="0" smtClean="0"/>
              <a:t>დამსაქმებლის მიერ, ორმხრივი ხელშეკრულების და მიმღები ქვეყნის კანონმდებლობის შესაბამისად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07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მიმდინარე და სამომავლო გეგმები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გაფორმებული ხელშეკრულებების განხორციელება</a:t>
            </a:r>
            <a:r>
              <a:rPr lang="ka-GE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პარტნიორ ქვეყნებთან მოლაპარაკებების გაგრძელება საზღვარგარეთ დროებითი, ღირსეული დასაქმების შესაძლებლობების გაზრდის მიზნით;</a:t>
            </a:r>
          </a:p>
        </p:txBody>
      </p:sp>
    </p:spTree>
    <p:extLst>
      <p:ext uri="{BB962C8B-B14F-4D97-AF65-F5344CB8AC3E}">
        <p14:creationId xmlns:p14="http://schemas.microsoft.com/office/powerpoint/2010/main" val="1338708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70303"/>
            <a:ext cx="10018713" cy="3124201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b="1" dirty="0" smtClean="0"/>
              <a:t>გმადლობთ ყურადღებისთვის!</a:t>
            </a:r>
          </a:p>
          <a:p>
            <a:pPr marL="0" indent="0" algn="ctr">
              <a:buNone/>
            </a:pPr>
            <a:endParaRPr lang="ka-GE" sz="3600" b="1" dirty="0"/>
          </a:p>
        </p:txBody>
      </p:sp>
    </p:spTree>
    <p:extLst>
      <p:ext uri="{BB962C8B-B14F-4D97-AF65-F5344CB8AC3E}">
        <p14:creationId xmlns:p14="http://schemas.microsoft.com/office/powerpoint/2010/main" val="200005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Inhaltsfolien">
  <a:themeElements>
    <a:clrScheme name="Titelfolie mit Bil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2001A"/>
      </a:accent1>
      <a:accent2>
        <a:srgbClr val="777777"/>
      </a:accent2>
      <a:accent3>
        <a:srgbClr val="FFFFFF"/>
      </a:accent3>
      <a:accent4>
        <a:srgbClr val="000000"/>
      </a:accent4>
      <a:accent5>
        <a:srgbClr val="EEAAAB"/>
      </a:accent5>
      <a:accent6>
        <a:srgbClr val="6B6B6B"/>
      </a:accent6>
      <a:hlink>
        <a:srgbClr val="0000CC"/>
      </a:hlink>
      <a:folHlink>
        <a:srgbClr val="969696"/>
      </a:folHlink>
    </a:clrScheme>
    <a:fontScheme name="Inhaltsfol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0955"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haltsfol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2001A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EAAAB"/>
        </a:accent5>
        <a:accent6>
          <a:srgbClr val="6B6B6B"/>
        </a:accent6>
        <a:hlink>
          <a:srgbClr val="0000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7662</TotalTime>
  <Words>284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Corbel</vt:lpstr>
      <vt:lpstr>Sylfaen</vt:lpstr>
      <vt:lpstr>Wingdings</vt:lpstr>
      <vt:lpstr>Parallax</vt:lpstr>
      <vt:lpstr>Inhaltsfolien</vt:lpstr>
      <vt:lpstr>ცირკულარული შრომითი მიგრაცია    </vt:lpstr>
      <vt:lpstr>აქტუალობა და მნიშვნელობა</vt:lpstr>
      <vt:lpstr>სარგებელი და პოტენციალი განვითარებისთვის  </vt:lpstr>
      <vt:lpstr>მიღწეული პროგრესი</vt:lpstr>
      <vt:lpstr>მიღწეული პროგრესი</vt:lpstr>
      <vt:lpstr>PowerPoint Presentation</vt:lpstr>
      <vt:lpstr>მიმდინარე და სამომავლო გეგმები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მიგრაციის ტენდენციები საქართველოში და IOM-ის როლი მიგრაციული პროცესების მართვაში</dc:title>
  <dc:creator>TAntadze</dc:creator>
  <cp:lastModifiedBy>Tea Akhvlediani</cp:lastModifiedBy>
  <cp:revision>150</cp:revision>
  <cp:lastPrinted>2020-06-16T06:47:12Z</cp:lastPrinted>
  <dcterms:created xsi:type="dcterms:W3CDTF">2016-12-07T06:06:41Z</dcterms:created>
  <dcterms:modified xsi:type="dcterms:W3CDTF">2020-06-16T09:36:40Z</dcterms:modified>
</cp:coreProperties>
</file>